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0" r:id="rId4"/>
    <p:sldId id="262" r:id="rId5"/>
    <p:sldId id="261" r:id="rId6"/>
    <p:sldId id="264" r:id="rId7"/>
    <p:sldId id="265" r:id="rId8"/>
    <p:sldId id="277" r:id="rId9"/>
    <p:sldId id="258" r:id="rId10"/>
    <p:sldId id="268" r:id="rId11"/>
    <p:sldId id="270" r:id="rId12"/>
    <p:sldId id="275" r:id="rId13"/>
    <p:sldId id="271" r:id="rId14"/>
    <p:sldId id="269" r:id="rId15"/>
    <p:sldId id="272" r:id="rId16"/>
    <p:sldId id="259" r:id="rId17"/>
    <p:sldId id="267" r:id="rId18"/>
  </p:sldIdLst>
  <p:sldSz cx="12192000" cy="6858000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4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7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8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33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4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9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49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68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6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0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99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07A8B2-D798-4225-824B-C1F2B8A497E4}" type="datetimeFigureOut">
              <a:rPr lang="zh-CN" altLang="en-US" smtClean="0"/>
              <a:t>2020/11/6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sz="6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zh-CN" sz="6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反洗</a:t>
            </a:r>
            <a:r>
              <a:rPr lang="zh-CN" altLang="zh-CN" sz="66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钱知识</a:t>
            </a:r>
            <a:r>
              <a:rPr lang="zh-CN" altLang="zh-CN" sz="6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宣传</a:t>
            </a:r>
            <a:r>
              <a:rPr lang="zh-CN" altLang="zh-CN" sz="6600" dirty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zh-CN" altLang="zh-CN" sz="66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6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54624" y="54005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16" y="4656026"/>
            <a:ext cx="6888810" cy="8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79" y="1088082"/>
            <a:ext cx="10058400" cy="510909"/>
          </a:xfrm>
        </p:spPr>
        <p:txBody>
          <a:bodyPr wrap="square">
            <a:spAutoFit/>
          </a:bodyPr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zh-CN" altLang="en-US" sz="32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扫黑除恶专项斗争</a:t>
            </a:r>
            <a:r>
              <a:rPr lang="zh-CN" altLang="en-US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en-US" sz="32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反洗钱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79" y="3619105"/>
            <a:ext cx="10058400" cy="2237536"/>
          </a:xfr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一般，黑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恶势力为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掩盖犯罪所得，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主要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通过洗钱手段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使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其合法化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途径主要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包括了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:</a:t>
            </a: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毒品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走私、赌场娱乐、高利放贷、暴力讨债、地下钱庄、非法集资、非法传销、网络炒汇、贷款诈骗、建筑安装、交通运输、矿产资源、渔业捕捞等行业领域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endParaRPr lang="en-US" altLang="zh-CN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ctr">
              <a:buNone/>
            </a:pPr>
            <a:r>
              <a:rPr lang="zh-CN" altLang="en-US" sz="2800" b="1" i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因此金融机构也应义不容辞的</a:t>
            </a:r>
            <a:r>
              <a:rPr lang="zh-CN" altLang="en-US" sz="28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参与扫黑除恶专项斗争</a:t>
            </a:r>
            <a:r>
              <a:rPr lang="zh-CN" altLang="en-US" sz="2800" b="1" i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，</a:t>
            </a:r>
            <a:endParaRPr lang="en-US" altLang="zh-CN" sz="2800" b="1" i="1" kern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2800" b="1" i="1" kern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做好反洗钱工作！</a:t>
            </a:r>
            <a:endParaRPr lang="zh-CN" altLang="en-US" sz="28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7279" y="1981184"/>
            <a:ext cx="10058400" cy="1255728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</a:pPr>
            <a:r>
              <a:rPr lang="zh-CN" altLang="en-US" sz="2100" dirty="0">
                <a:latin typeface="+mn-ea"/>
              </a:rPr>
              <a:t>为保障人民安居乐业、社会安定有序、国家长治久安，进一步巩固党的执政基础，党中央、国务院发出</a:t>
            </a:r>
            <a:r>
              <a:rPr lang="en-US" altLang="zh-CN" sz="2100" dirty="0">
                <a:latin typeface="+mn-ea"/>
              </a:rPr>
              <a:t>《</a:t>
            </a:r>
            <a:r>
              <a:rPr lang="zh-CN" altLang="en-US" sz="2100" dirty="0">
                <a:latin typeface="+mn-ea"/>
              </a:rPr>
              <a:t>关于开展扫黑除恶专项斗争的通知</a:t>
            </a:r>
            <a:r>
              <a:rPr lang="en-US" altLang="zh-CN" sz="2100" dirty="0">
                <a:latin typeface="+mn-ea"/>
              </a:rPr>
              <a:t>》</a:t>
            </a:r>
            <a:r>
              <a:rPr lang="zh-CN" altLang="en-US" sz="2100" dirty="0">
                <a:latin typeface="+mn-ea"/>
              </a:rPr>
              <a:t>，决定在全国开展扫黑除恶专项斗争。这次全国开展的扫黑除恶专项斗争是党中央、国务院作出的重大决策部署，自</a:t>
            </a:r>
            <a:r>
              <a:rPr lang="en-US" altLang="zh-CN" sz="2100" dirty="0">
                <a:latin typeface="+mn-ea"/>
              </a:rPr>
              <a:t>2018</a:t>
            </a:r>
            <a:r>
              <a:rPr lang="zh-CN" altLang="en-US" sz="2100" dirty="0">
                <a:latin typeface="+mn-ea"/>
              </a:rPr>
              <a:t>年初（</a:t>
            </a:r>
            <a:r>
              <a:rPr lang="en-US" altLang="zh-CN" sz="2100" dirty="0">
                <a:latin typeface="+mn-ea"/>
              </a:rPr>
              <a:t>1</a:t>
            </a:r>
            <a:r>
              <a:rPr lang="zh-CN" altLang="en-US" sz="2100" dirty="0">
                <a:latin typeface="+mn-ea"/>
              </a:rPr>
              <a:t>月</a:t>
            </a:r>
            <a:r>
              <a:rPr lang="en-US" altLang="zh-CN" sz="2100" dirty="0">
                <a:latin typeface="+mn-ea"/>
              </a:rPr>
              <a:t>23</a:t>
            </a:r>
            <a:r>
              <a:rPr lang="zh-CN" altLang="en-US" sz="2100" dirty="0">
                <a:latin typeface="+mn-ea"/>
              </a:rPr>
              <a:t>日）开始，至</a:t>
            </a:r>
            <a:r>
              <a:rPr lang="en-US" altLang="zh-CN" sz="2100" dirty="0">
                <a:latin typeface="+mn-ea"/>
              </a:rPr>
              <a:t>2020</a:t>
            </a:r>
            <a:r>
              <a:rPr lang="zh-CN" altLang="en-US" sz="2100" dirty="0">
                <a:latin typeface="+mn-ea"/>
              </a:rPr>
              <a:t>年底结束，为期三年。</a:t>
            </a:r>
          </a:p>
        </p:txBody>
      </p:sp>
    </p:spTree>
    <p:extLst>
      <p:ext uri="{BB962C8B-B14F-4D97-AF65-F5344CB8AC3E}">
        <p14:creationId xmlns:p14="http://schemas.microsoft.com/office/powerpoint/2010/main" val="18049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1" y="1228726"/>
            <a:ext cx="12205231" cy="41293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50" y="6324600"/>
            <a:ext cx="2800350" cy="533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61236" y="6324600"/>
            <a:ext cx="183041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8600" algn="ctr"/>
            <a:r>
              <a:rPr lang="zh-CN" altLang="en-US" sz="1600" b="1" i="1" kern="1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图文援引自</a:t>
            </a:r>
          </a:p>
        </p:txBody>
      </p:sp>
    </p:spTree>
    <p:extLst>
      <p:ext uri="{BB962C8B-B14F-4D97-AF65-F5344CB8AC3E}">
        <p14:creationId xmlns:p14="http://schemas.microsoft.com/office/powerpoint/2010/main" val="32242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0" y="6324600"/>
            <a:ext cx="2800350" cy="533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61236" y="6324600"/>
            <a:ext cx="183041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8600" algn="ctr"/>
            <a:r>
              <a:rPr lang="zh-CN" altLang="en-US" sz="1600" b="1" i="1" kern="1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图文援引自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83" y="0"/>
            <a:ext cx="1007039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2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38" y="0"/>
            <a:ext cx="10236311" cy="63269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50" y="6324600"/>
            <a:ext cx="2800350" cy="533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61236" y="6324600"/>
            <a:ext cx="183041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8600" algn="ctr"/>
            <a:r>
              <a:rPr lang="zh-CN" altLang="en-US" sz="1600" b="1" i="1" kern="1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图文援引自</a:t>
            </a:r>
          </a:p>
        </p:txBody>
      </p:sp>
    </p:spTree>
    <p:extLst>
      <p:ext uri="{BB962C8B-B14F-4D97-AF65-F5344CB8AC3E}">
        <p14:creationId xmlns:p14="http://schemas.microsoft.com/office/powerpoint/2010/main" val="22323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75"/>
            <a:ext cx="12199101" cy="48580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50" y="6324600"/>
            <a:ext cx="2800350" cy="533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61236" y="6324600"/>
            <a:ext cx="183041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8600" algn="ctr"/>
            <a:r>
              <a:rPr lang="zh-CN" altLang="en-US" sz="1600" b="1" i="1" kern="1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图文援引自</a:t>
            </a:r>
          </a:p>
        </p:txBody>
      </p:sp>
    </p:spTree>
    <p:extLst>
      <p:ext uri="{BB962C8B-B14F-4D97-AF65-F5344CB8AC3E}">
        <p14:creationId xmlns:p14="http://schemas.microsoft.com/office/powerpoint/2010/main" val="158327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42950" y="933450"/>
            <a:ext cx="10953750" cy="169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algn="ctr"/>
            <a:endParaRPr lang="zh-CN" altLang="en-US" sz="2800" b="1" i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285750"/>
            <a:ext cx="8335645" cy="59729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50" y="6324600"/>
            <a:ext cx="2800350" cy="5334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561236" y="6324600"/>
            <a:ext cx="183041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8600" algn="ctr"/>
            <a:r>
              <a:rPr lang="zh-CN" altLang="en-US" sz="1600" b="1" i="1" kern="1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图文援引自</a:t>
            </a:r>
          </a:p>
        </p:txBody>
      </p:sp>
    </p:spTree>
    <p:extLst>
      <p:ext uri="{BB962C8B-B14F-4D97-AF65-F5344CB8AC3E}">
        <p14:creationId xmlns:p14="http://schemas.microsoft.com/office/powerpoint/2010/main" val="54558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4675" y="2511000"/>
            <a:ext cx="10739336" cy="3761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 当符合以</a:t>
            </a: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下</a:t>
            </a:r>
            <a:r>
              <a:rPr lang="zh-CN" altLang="en-US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情况时，</a:t>
            </a: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我们</a:t>
            </a:r>
            <a:r>
              <a:rPr lang="zh-CN" altLang="en-US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将依法对您进行身份识别</a:t>
            </a: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：</a:t>
            </a:r>
            <a:endParaRPr lang="en-US" altLang="zh-CN" sz="24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2000" kern="100" dirty="0" smtClean="0">
              <a:latin typeface="+mn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zh-CN" altLang="en-US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缔结保险合同时，以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现金形式缴纳保费</a:t>
            </a:r>
            <a:r>
              <a:rPr lang="zh-CN" altLang="en-US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，单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份财产保险合同的保费金额达到人民币</a:t>
            </a:r>
            <a:r>
              <a:rPr lang="en-US" altLang="zh-CN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万元或者外币等值</a:t>
            </a:r>
            <a:r>
              <a:rPr lang="en-US" altLang="zh-CN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1000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美元及以上的；或人身保险合同，单个被保险人保险费金额达到人民币</a:t>
            </a:r>
            <a:r>
              <a:rPr lang="en-US" altLang="zh-CN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万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元以上或外币等值</a:t>
            </a:r>
            <a:r>
              <a:rPr lang="en-US" altLang="zh-CN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2000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美元及以上的；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zh-CN" altLang="en-US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缔结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保险合同时，</a:t>
            </a:r>
            <a:r>
              <a:rPr lang="zh-CN" altLang="en-US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以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银行转账形式缴纳保费，单份保险合同的保费金额达到</a:t>
            </a:r>
            <a:r>
              <a:rPr lang="en-US" altLang="zh-CN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20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万元或者外币等值</a:t>
            </a:r>
            <a:r>
              <a:rPr lang="en-US" altLang="zh-CN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万美元及以上的；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zh-CN" altLang="en-US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在增加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保障需要加收保费时，在同一张保单的前提下，投保时的保费金额未达到上述标准，但是增加保障后累计收取保险费的金额达到上述标准的；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zh-CN" altLang="en-US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解除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保险</a:t>
            </a:r>
            <a:r>
              <a:rPr lang="zh-CN" altLang="en-US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合同时，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退保保费或退保保单的现金价值金额为人民币</a:t>
            </a:r>
            <a:r>
              <a:rPr lang="en-US" altLang="zh-CN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万元或外币等值</a:t>
            </a:r>
            <a:r>
              <a:rPr lang="en-US" altLang="zh-CN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1000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美元及以上的；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zh-CN" altLang="en-US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理赔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时单次保险金支付金额达到人民币</a:t>
            </a:r>
            <a:r>
              <a:rPr lang="en-US" altLang="zh-CN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万元或外币等值</a:t>
            </a:r>
            <a:r>
              <a:rPr lang="en-US" altLang="zh-CN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1000</a:t>
            </a:r>
            <a:r>
              <a:rPr lang="zh-CN" altLang="en-US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美元及以上的。</a:t>
            </a:r>
            <a:endParaRPr lang="zh-CN" altLang="zh-CN" b="1" kern="100" dirty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4675" y="212032"/>
            <a:ext cx="10739336" cy="2154436"/>
          </a:xfrm>
          <a:prstGeom prst="rect">
            <a:avLst/>
          </a:prstGeom>
          <a:solidFill>
            <a:schemeClr val="bg1"/>
          </a:solidFill>
          <a:ln w="50800" cap="flat" cmpd="dbl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228600"/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三井住友海上在此特别提示您：</a:t>
            </a:r>
            <a:endParaRPr lang="en-US" altLang="zh-CN" sz="2800" b="1" i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228600" algn="ctr"/>
            <a:r>
              <a:rPr lang="zh-CN" altLang="en-US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反洗</a:t>
            </a:r>
            <a:r>
              <a:rPr lang="zh-CN" altLang="en-US" sz="28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钱</a:t>
            </a:r>
            <a:r>
              <a:rPr lang="zh-CN" altLang="en-US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是我们共同的责任，</a:t>
            </a:r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请主动配合金融机构履行反洗钱义务！</a:t>
            </a:r>
            <a:endParaRPr lang="zh-CN" altLang="zh-CN" sz="2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228600"/>
            <a:r>
              <a:rPr lang="en-US" altLang="zh-CN" sz="2400" kern="100" dirty="0" smtClean="0">
                <a:effectLst/>
                <a:latin typeface="+mn-ea"/>
                <a:cs typeface="Times New Roman" panose="02020603050405020304" pitchFamily="18" charset="0"/>
              </a:rPr>
              <a:t> </a:t>
            </a:r>
          </a:p>
          <a:p>
            <a:pPr marL="228600"/>
            <a:r>
              <a:rPr lang="zh-CN" altLang="zh-CN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我</a:t>
            </a:r>
            <a:r>
              <a:rPr lang="zh-CN" altLang="zh-CN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公司作为反洗</a:t>
            </a:r>
            <a:r>
              <a:rPr lang="zh-CN" altLang="zh-CN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钱义务</a:t>
            </a:r>
            <a:r>
              <a:rPr lang="zh-CN" altLang="zh-CN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机构，严格按照《中华人民共和国反洗钱法》、《中国人民银行关于加强反洗钱客户身份识别有关工作的通知》及相关法律法规的要求，依法履行客户身份识别义务及非自然人客户受益所有人的身份识别</a:t>
            </a:r>
            <a:r>
              <a:rPr lang="zh-CN" altLang="zh-CN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义务</a:t>
            </a:r>
            <a:r>
              <a:rPr lang="zh-CN" altLang="en-US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4234" y="1308939"/>
            <a:ext cx="1088258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我们需要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您</a:t>
            </a:r>
            <a:r>
              <a:rPr lang="zh-CN" altLang="en-US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配合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提供如下信息及资料：</a:t>
            </a:r>
            <a:endParaRPr lang="en-US" altLang="zh-CN" sz="24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228600"/>
            <a:endParaRPr lang="zh-CN" altLang="zh-CN" sz="2000" kern="100" dirty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  <a:tabLst>
                <a:tab pos="1966913" algn="l"/>
              </a:tabLst>
            </a:pPr>
            <a:r>
              <a:rPr lang="zh-CN" altLang="zh-CN" sz="2000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非自然人客户的依法开展经营活动的证照信息，如营业执照等的</a:t>
            </a:r>
            <a:r>
              <a:rPr lang="zh-CN" altLang="zh-CN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影印件</a:t>
            </a:r>
            <a:r>
              <a:rPr lang="zh-CN" altLang="en-US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sz="2000" b="1" kern="100" dirty="0" smtClean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  <a:tabLst>
                <a:tab pos="1966913" algn="l"/>
              </a:tabLst>
            </a:pPr>
            <a:endParaRPr lang="zh-CN" altLang="zh-CN" sz="2000" b="1" kern="100" dirty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  <a:tabLst>
                <a:tab pos="1966913" algn="l"/>
              </a:tabLst>
            </a:pPr>
            <a:r>
              <a:rPr lang="zh-CN" altLang="zh-CN" sz="2000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非自然人客户受益所有人的身份信息，包括姓名、地址、证件类型及号码、证件有效期限等。我们将登记信息并需要您提供相关辅助证明资料，如公司章程，股权结构说明</a:t>
            </a:r>
            <a:r>
              <a:rPr lang="zh-CN" altLang="zh-CN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等</a:t>
            </a:r>
            <a:r>
              <a:rPr lang="zh-CN" altLang="en-US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sz="2000" b="1" kern="100" dirty="0" smtClean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  <a:tabLst>
                <a:tab pos="1966913" algn="l"/>
              </a:tabLst>
            </a:pPr>
            <a:endParaRPr lang="zh-CN" altLang="zh-CN" sz="2000" b="1" kern="100" dirty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  <a:tabLst>
                <a:tab pos="1966913" algn="l"/>
              </a:tabLst>
            </a:pPr>
            <a:r>
              <a:rPr lang="zh-CN" altLang="zh-CN" sz="2000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自然人客户的身份证明信息，如身份证、护照等的影印件</a:t>
            </a:r>
            <a:r>
              <a:rPr lang="zh-CN" altLang="zh-CN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000" b="1" kern="100" dirty="0" smtClean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174625"/>
            <a:endParaRPr lang="en-US" altLang="zh-CN" sz="2000" kern="100" dirty="0">
              <a:latin typeface="+mn-ea"/>
              <a:cs typeface="Times New Roman" panose="02020603050405020304" pitchFamily="18" charset="0"/>
            </a:endParaRPr>
          </a:p>
          <a:p>
            <a:pPr marL="174625"/>
            <a:r>
              <a:rPr lang="zh-CN" altLang="zh-CN" sz="2000" b="1" kern="100" dirty="0" smtClean="0">
                <a:latin typeface="+mn-ea"/>
                <a:cs typeface="Times New Roman" panose="02020603050405020304" pitchFamily="18" charset="0"/>
              </a:rPr>
              <a:t>我们</a:t>
            </a:r>
            <a:r>
              <a:rPr lang="zh-CN" altLang="zh-CN" sz="2000" b="1" kern="100" dirty="0">
                <a:latin typeface="+mn-ea"/>
                <a:cs typeface="Times New Roman" panose="02020603050405020304" pitchFamily="18" charset="0"/>
              </a:rPr>
              <a:t>严格按照相关法律法规的要求，依法保管客户身份信息资料，并严格保密。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39" y="5790488"/>
            <a:ext cx="4015947" cy="5128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4234" y="5355159"/>
            <a:ext cx="5199017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marL="228600"/>
            <a:r>
              <a:rPr lang="zh-CN" altLang="en-US" sz="1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联系我们</a:t>
            </a:r>
            <a:endParaRPr lang="en-US" altLang="zh-CN" sz="14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en-US" sz="1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井</a:t>
            </a:r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住友海上火灾保险（中国）有限公司</a:t>
            </a:r>
            <a:endParaRPr lang="en-US" altLang="zh-CN" sz="14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电话：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021-6877-7800</a:t>
            </a:r>
          </a:p>
          <a:p>
            <a:pPr marL="228600"/>
            <a:r>
              <a:rPr lang="zh-CN" altLang="en-US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反洗钱举报邮箱：</a:t>
            </a:r>
            <a:r>
              <a:rPr lang="en-US" altLang="zh-CN" sz="14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jubao@ms-ins.com.cn</a:t>
            </a:r>
            <a:endParaRPr lang="zh-CN" altLang="en-US" sz="14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/>
          </p:cNvSpPr>
          <p:nvPr/>
        </p:nvSpPr>
        <p:spPr>
          <a:xfrm>
            <a:off x="1086000" y="919026"/>
            <a:ext cx="10189242" cy="492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zh-CN" sz="3200" b="1" i="1" dirty="0" smtClean="0">
                <a:solidFill>
                  <a:srgbClr val="0070C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尊敬</a:t>
            </a:r>
            <a:r>
              <a:rPr lang="zh-CN" altLang="zh-CN" sz="3200" b="1" i="1" dirty="0">
                <a:solidFill>
                  <a:srgbClr val="0070C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的客户</a:t>
            </a:r>
            <a:r>
              <a:rPr lang="zh-CN" altLang="zh-CN" sz="3200" b="1" i="1" dirty="0" smtClean="0">
                <a:solidFill>
                  <a:srgbClr val="0070C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3200" b="1" i="1" dirty="0" smtClean="0">
              <a:solidFill>
                <a:srgbClr val="0070C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altLang="zh-CN" sz="2800" i="1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您好！</a:t>
            </a:r>
            <a:endParaRPr lang="en-US" altLang="zh-CN" sz="2800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zh-CN" sz="2800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诚挚</a:t>
            </a:r>
            <a:r>
              <a:rPr lang="zh-CN" altLang="zh-CN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感谢您一直以来对于我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公司</a:t>
            </a:r>
            <a:r>
              <a:rPr lang="zh-CN" altLang="en-US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履行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反洗钱</a:t>
            </a:r>
            <a:r>
              <a:rPr lang="zh-CN" altLang="en-US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义务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大力支持与积极配合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en-US" altLang="zh-CN" sz="2800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为大家进一步增强防范</a:t>
            </a:r>
            <a:r>
              <a:rPr lang="zh-CN" altLang="zh-CN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洗钱犯罪的风险意识，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我们为</a:t>
            </a:r>
            <a:r>
              <a:rPr lang="zh-CN" altLang="zh-CN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大家整理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一些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反洗钱</a:t>
            </a:r>
            <a:r>
              <a:rPr lang="zh-CN" altLang="en-US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法律法规及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日常防范措施</a:t>
            </a:r>
            <a:r>
              <a:rPr lang="zh-CN" altLang="en-US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方面的小知识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zh-CN" sz="2800" dirty="0" smtClean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让我们</a:t>
            </a:r>
            <a:r>
              <a:rPr lang="zh-CN" altLang="zh-CN" sz="28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一起</a:t>
            </a:r>
            <a:r>
              <a:rPr lang="zh-CN" altLang="zh-CN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来看下吧。</a:t>
            </a:r>
          </a:p>
        </p:txBody>
      </p:sp>
    </p:spTree>
    <p:extLst>
      <p:ext uri="{BB962C8B-B14F-4D97-AF65-F5344CB8AC3E}">
        <p14:creationId xmlns:p14="http://schemas.microsoft.com/office/powerpoint/2010/main" val="31711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022" y="183008"/>
            <a:ext cx="10596248" cy="615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/>
            <a:r>
              <a:rPr lang="en-US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Q1</a:t>
            </a:r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：什么是保险洗钱</a:t>
            </a:r>
            <a:r>
              <a:rPr lang="en-US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?</a:t>
            </a:r>
            <a:endParaRPr lang="zh-CN" altLang="zh-CN" sz="2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US" altLang="zh-CN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指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犯罪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分子将非法所得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、非法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收益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投入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保险市场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，通过利用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投保、退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保、理赔等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交易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方式来掩饰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隐瞒其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资金的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来源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或性质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最终将洗清的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非法所得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冠</a:t>
            </a:r>
            <a:r>
              <a:rPr lang="zh-CN" altLang="en-US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上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“合法”的帽子，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以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逃避法律法规制裁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228600"/>
            <a:endParaRPr lang="zh-CN" altLang="zh-CN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228600"/>
            <a:r>
              <a:rPr lang="en-US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Q2</a:t>
            </a:r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：洗钱有何危害？</a:t>
            </a:r>
            <a:endParaRPr lang="zh-CN" altLang="zh-CN" sz="2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US" altLang="zh-CN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洗钱</a:t>
            </a:r>
            <a:r>
              <a:rPr lang="zh-CN" altLang="en-US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可以使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不法分子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的非法资金得到转移、掩饰、非法占有，从而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进一步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的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：</a:t>
            </a:r>
            <a:endParaRPr lang="zh-CN" altLang="zh-CN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</a:pP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助长刑事犯罪、涉恐活动等，威胁国家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安全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；</a:t>
            </a:r>
            <a:endParaRPr lang="zh-CN" altLang="zh-CN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</a:pP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危害金融体系，市场机制运作和公平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竞争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；</a:t>
            </a:r>
            <a:endParaRPr lang="zh-CN" altLang="zh-CN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</a:pP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助长和滋生腐败，破坏社会、国家稳定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228600"/>
            <a:endParaRPr lang="zh-CN" altLang="zh-CN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228600"/>
            <a:r>
              <a:rPr lang="en-US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Q3</a:t>
            </a:r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：为何需要进行反洗钱？</a:t>
            </a:r>
            <a:endParaRPr lang="zh-CN" altLang="zh-CN" sz="2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US" altLang="zh-CN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近年，走私、贪腐、诈骗、毒品等上游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犯罪仍处于高位，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预防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和打击洗钱犯罪的目的是遏制其上游犯罪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；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反逃税、反恐怖融资、跨境异常资金监测、现金管理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都是当前反洗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钱的重要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任务，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也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是落实《国务院办公厅关于完善反洗钱、反恐怖融资、反逃税监管体制机制的意见》的重要措施，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有利于维护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国家安全和金融稳定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1703" y="289560"/>
            <a:ext cx="9963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zh-CN" altLang="zh-CN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什么是</a:t>
            </a:r>
            <a:r>
              <a:rPr lang="zh-CN" altLang="en-US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洗钱罪</a:t>
            </a:r>
            <a:r>
              <a:rPr lang="en-US" altLang="zh-CN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1703" y="1058092"/>
            <a:ext cx="11064240" cy="505532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0" cmpd="thickThin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中华人民共和国刑法</a:t>
            </a:r>
            <a:r>
              <a:rPr lang="en-US" altLang="zh-C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191</a:t>
            </a:r>
            <a:r>
              <a:rPr lang="zh-CN" alt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明知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是毒品犯罪、黑社会性质的组织犯罪、恐怖活动犯罪、走私犯罪、贪污贿赂犯罪、破坏金融管理秩序犯罪、金融诈骗犯罪的所得及其产生的收益，为掩饰、隐瞒其来源和性质，有下列行为之一的，没收实施以上犯罪的所得及其产生的收益，处五年以下有期徒刑或者拘役，并处或者单处洗钱数额百分之五以上百分之二十以下罚金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情节严重的，处五年以上十年以下有期徒刑，并处洗钱数额百分之五以上百分之二十以下罚金：</a:t>
            </a:r>
          </a:p>
          <a:p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(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提供资金账户的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zh-CN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(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协助将财产转换为现金、金融票据、有价证券的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zh-CN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(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通过转账或者其他结算方式协助资金转移的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zh-CN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(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协助将资金汇往境外的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zh-CN" alt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(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五</a:t>
            </a:r>
            <a:r>
              <a:rPr lang="en-US" altLang="zh-CN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以其他方法掩饰、隐瞒犯罪所得及其收益的来源和性质的</a:t>
            </a:r>
            <a:r>
              <a:rPr lang="zh-CN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336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8139" y="308639"/>
            <a:ext cx="11198431" cy="57246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Q4</a:t>
            </a:r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目前都有哪些新型</a:t>
            </a:r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洗钱</a:t>
            </a:r>
            <a:r>
              <a:rPr lang="zh-CN" altLang="en-US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犯罪</a:t>
            </a:r>
            <a:r>
              <a:rPr lang="en-US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sz="2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新型</a:t>
            </a: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涉外网络传销</a:t>
            </a:r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洗钱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虚拟货币洗钱　</a:t>
            </a:r>
            <a:endParaRPr lang="en-US" altLang="zh-C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由于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虚拟货币的交易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匿名且跨境不可追踪等特点，也成为洗钱的高风险领域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。我国公安在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年破获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了一起新型涉外网络传销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洗钱案，涉及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国家的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名会员，涉案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金额高达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亿元人民币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。传销组织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在境外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搭建网站宣传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投资虚拟货币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能获取暴利且有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金融信用担保，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诱惑性极强。投资者缴纳高额注册会费，可转换虚拟货币用于投资、套现等获得高额增值。并且，会员在线下发展会员可获取高额返利，发展越多提成越多。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电商洗钱</a:t>
            </a: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随着互联网、第三方支付的发展，其电子支付手段十分便捷，且成本更低，典型表现是虚构电商虚拟交易洗钱。</a:t>
            </a: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某案件被告人在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年时买下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个电商店铺用于洗钱，每个店铺设置一个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600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元的商品，非法获得资金在流入店铺对公账户后再联络取钱手取现，并给予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10%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的取现服务费。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非法</a:t>
            </a:r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集资、电信诈骗犯罪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跨境洗钱</a:t>
            </a:r>
            <a:endParaRPr lang="en-US" altLang="zh-C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近年，非法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集资犯罪风险突出，电信诈骗、银行卡诈骗等犯罪作案手法不断翻新、升级，其犯罪收益与跨境洗钱活动相互交织，借助离岸账户、贸易结算、境外取现以及地下钱庄转移犯罪所得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特定非金融</a:t>
            </a:r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领域洗钱</a:t>
            </a:r>
            <a:endParaRPr lang="en-US" altLang="zh-CN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洗钱活动近年开始向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房地产、贵重金属交易、艺术品拍卖、典当等特定非金融领域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渗透，主要利用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非实名制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交易、现金交易等方式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洗钱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6685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1703" y="1039368"/>
            <a:ext cx="9963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altLang="zh-CN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近期新型洗钱犯罪</a:t>
            </a:r>
            <a:r>
              <a:rPr lang="en-US" altLang="zh-CN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“跑分”</a:t>
            </a:r>
            <a:r>
              <a:rPr lang="zh-CN" altLang="en-US" sz="32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洗钱</a:t>
            </a:r>
            <a:endParaRPr lang="en-US" altLang="zh-CN" sz="3200" b="1" i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1703" y="1965960"/>
            <a:ext cx="11064240" cy="36442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0" cmpd="thickThin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Q: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什么是“跑分”洗钱？</a:t>
            </a:r>
            <a:endParaRPr lang="en-US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：指利用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微信或支付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宝的收款码为他人代收款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并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赚取佣金的行为，已被不法分子利用于“洗钱”。</a:t>
            </a:r>
            <a:endParaRPr lang="en-US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不法分子通过手机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“跑分平台”，以网络兼职为掩护，为境外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赌博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网站的赌资洗钱。一般利用普通账户分批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分量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运作将“黑钱”洗白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“跑分平台”与境外赌博平台合作，在赌客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充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值后</a:t>
            </a:r>
            <a:r>
              <a:rPr lang="zh-CN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可从中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获取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暴利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02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1703" y="1058092"/>
            <a:ext cx="11069465" cy="50814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0" cmpd="thickThin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</a:t>
            </a:r>
            <a:r>
              <a:rPr lang="en-US" altLang="zh-CN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漳警方成功破获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一起以“跑分”方式涉嫌帮助信息网络犯罪活动罪案件，抓获犯罪嫌疑人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名。</a:t>
            </a:r>
          </a:p>
          <a:p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今年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月，该县局网安大队发现温某经常利用支付宝及微信的收款码“跑分”。经调查，温某通过注册并代理某款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跑分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平台经营“跑分”洗钱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业务，明知其派单资金为诈骗资金，仍网购大量支付宝账号，同时发展多人为区域代理，为境外网络犯罪非法资金提供支付结算服务并收取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佣金。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截至查获之日，温某共为跑分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刷单、转账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余万元，从中非法获利数万元。</a:t>
            </a:r>
          </a:p>
          <a:p>
            <a:endParaRPr lang="en-US" altLang="zh-CN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</a:t>
            </a:r>
            <a:r>
              <a:rPr lang="en-US" altLang="zh-CN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河北省顺平县公安局成功端掉了一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个利用“跑分平台”洗钱的新型犯罪团伙，抓获犯罪嫌疑人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捣毁窝点</a:t>
            </a:r>
            <a:r>
              <a:rPr lang="en-US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个，涉案金额</a:t>
            </a:r>
            <a:r>
              <a:rPr lang="en-US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亿元。</a:t>
            </a:r>
          </a:p>
          <a:p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今年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月根据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群众举报，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公安局办案民警将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利用支付宝收款码进行洗钱活动的犯罪嫌疑人王某抓获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，现场查获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余部手机及大量银行卡。办案民警通过对案件线索分析研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判、层层</a:t>
            </a:r>
            <a:r>
              <a:rPr lang="zh-CN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梳理、顺藤摸瓜，挖出一个利用“跑分平台”为灰黑产业洗钱的特大网络犯罪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团伙，目前案件正在进一步审理中。</a:t>
            </a:r>
            <a:endParaRPr lang="zh-CN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1702" y="289560"/>
            <a:ext cx="11069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altLang="zh-CN" sz="3200" b="1" i="1" kern="1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3200" b="1" i="1" kern="1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疫情</a:t>
            </a:r>
            <a:r>
              <a:rPr lang="zh-CN" altLang="zh-CN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期间</a:t>
            </a:r>
            <a:r>
              <a:rPr lang="zh-CN" altLang="en-US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洗钱</a:t>
            </a:r>
            <a:r>
              <a:rPr lang="zh-CN" altLang="en-US" sz="32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犯罪</a:t>
            </a:r>
            <a:endParaRPr lang="en-US" altLang="zh-CN" sz="3200" b="1" i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1703" y="1058092"/>
            <a:ext cx="11069465" cy="50814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0" cmpd="thickThin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案例：</a:t>
            </a:r>
            <a:endParaRPr lang="en-US" altLang="zh-CN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400"/>
              </a:lnSpc>
              <a:spcAft>
                <a:spcPts val="1350"/>
              </a:spcAft>
            </a:pP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今年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月，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某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银行支行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员工发现某账户交易十分可疑，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首先交易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资金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非常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巨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达到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了上千万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且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快进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快出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其次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交易时间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是非正常的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工作时间。银行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对该账户采取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了取消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网上转账等非柜面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交易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的管控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措施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报警。</a:t>
            </a:r>
            <a:endParaRPr lang="en-US" altLang="zh-CN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400"/>
              </a:lnSpc>
              <a:spcAft>
                <a:spcPts val="1350"/>
              </a:spcAft>
            </a:pP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湘潭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市公安局高新分局接警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后立案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侦查，并很快锁定两名主要股东</a:t>
            </a: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李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某、付某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。两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股东都没有正常收入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但都开豪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车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收入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与消费的实际情况明显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不相符。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且该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公司成立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之后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缴纳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任何税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费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符合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皮包公司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的特征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400"/>
              </a:lnSpc>
              <a:spcAft>
                <a:spcPts val="1350"/>
              </a:spcAft>
            </a:pP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警方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调取大量账户交易记录，并联合当地人民银行、市场监督管理局等部门对该公司账户开展梳理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清查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发现，其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上下游账户涉及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许多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电信诈骗案的资金转移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警方分析这</a:t>
            </a:r>
            <a:r>
              <a:rPr lang="zh-CN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符合类似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地下钱庄洗钱的方式。</a:t>
            </a:r>
          </a:p>
          <a:p>
            <a:pPr>
              <a:lnSpc>
                <a:spcPts val="2400"/>
              </a:lnSpc>
              <a:spcAft>
                <a:spcPts val="1350"/>
              </a:spcAft>
            </a:pPr>
            <a:r>
              <a:rPr lang="en-US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，湘潭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市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公安局高新公安分局在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辖区某写字楼和某小区，一举抓获李某、付某等</a:t>
            </a:r>
            <a:r>
              <a:rPr lang="en-US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zh-CN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名违法犯罪嫌疑人</a:t>
            </a:r>
            <a:r>
              <a:rPr lang="zh-CN" altLang="zh-C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09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2744" y="1121328"/>
            <a:ext cx="101625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Q6</a:t>
            </a:r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</a:rPr>
              <a:t>：如何防范洗钱犯罪？</a:t>
            </a:r>
            <a:endParaRPr lang="en-US" altLang="zh-CN" sz="2800" b="1" i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anose="02020603050405020304" pitchFamily="18" charset="0"/>
            </a:endParaRPr>
          </a:p>
          <a:p>
            <a:pPr marL="228600"/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您可能在不知情的情况下被犯罪分子利用，帮助其进行了洗钱，其结果不但会直接损害您的</a:t>
            </a:r>
            <a:r>
              <a:rPr lang="zh-CN" altLang="zh-CN" sz="2000" kern="100" dirty="0" smtClean="0">
                <a:latin typeface="+mn-ea"/>
                <a:cs typeface="Times New Roman" panose="02020603050405020304" pitchFamily="18" charset="0"/>
              </a:rPr>
              <a:t>个人利益</a:t>
            </a:r>
            <a:r>
              <a:rPr lang="zh-CN" altLang="en-US" sz="2000" kern="100" dirty="0" smtClean="0">
                <a:latin typeface="+mn-ea"/>
                <a:cs typeface="Times New Roman" panose="02020603050405020304" pitchFamily="18" charset="0"/>
              </a:rPr>
              <a:t>及</a:t>
            </a:r>
            <a:r>
              <a:rPr lang="zh-CN" altLang="zh-CN" sz="2000" kern="100" dirty="0" smtClean="0">
                <a:latin typeface="+mn-ea"/>
                <a:cs typeface="Times New Roman" panose="02020603050405020304" pitchFamily="18" charset="0"/>
              </a:rPr>
              <a:t>信用，</a:t>
            </a:r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还将损害金融体系稳定及国家安全，情节严重的也将构成犯罪，因此在日常特别要注意以下几点</a:t>
            </a:r>
            <a:r>
              <a:rPr lang="zh-CN" altLang="zh-CN" sz="20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endParaRPr lang="en-US" altLang="zh-CN" sz="2000" kern="100" dirty="0" smtClean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zh-CN" altLang="zh-CN" kern="100" dirty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r>
              <a:rPr lang="zh-CN" altLang="zh-CN" sz="2000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请务必保管好您个人的各类身份证件、银行卡、信用卡以及</a:t>
            </a:r>
            <a:r>
              <a:rPr lang="en-US" altLang="zh-CN" sz="2000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U</a:t>
            </a:r>
            <a:r>
              <a:rPr lang="zh-CN" altLang="zh-CN" sz="2000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盾等重要物品，不出租，不随意借给他人使用</a:t>
            </a:r>
            <a:r>
              <a:rPr lang="zh-CN" altLang="zh-CN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sz="2000" b="1" kern="100" dirty="0" smtClean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endParaRPr lang="zh-CN" altLang="zh-CN" sz="2000" b="1" kern="100" dirty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r>
              <a:rPr lang="zh-CN" altLang="zh-CN" sz="2000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请不要使用您的个人账户替他人收付可疑资金，向陌生人或者您不了解的组织、团体、企业等透露您的银行账号、电子支付账号等</a:t>
            </a:r>
            <a:r>
              <a:rPr lang="zh-CN" altLang="zh-CN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信息</a:t>
            </a:r>
            <a:r>
              <a:rPr lang="zh-CN" altLang="en-US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sz="2000" b="1" kern="100" dirty="0" smtClean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endParaRPr lang="en-US" altLang="zh-CN" sz="2000" b="1" kern="100" dirty="0" smtClean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r>
              <a:rPr lang="zh-CN" altLang="en-US" sz="2000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注意防范新型洗钱手段，包括养成定期更改密码的</a:t>
            </a:r>
            <a:r>
              <a:rPr lang="zh-CN" altLang="en-US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习惯、不随意使用一些可疑的公共无线</a:t>
            </a:r>
            <a:r>
              <a:rPr lang="en-US" altLang="zh-CN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Wi-Fi</a:t>
            </a:r>
            <a:r>
              <a:rPr lang="zh-CN" altLang="en-US" sz="2000" b="1" kern="100" dirty="0" smtClean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、不扫可疑的二维码进行支付等； </a:t>
            </a:r>
            <a:endParaRPr lang="en-US" altLang="zh-CN" sz="2000" b="1" kern="100" dirty="0" smtClean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endParaRPr lang="zh-CN" altLang="zh-CN" sz="2000" b="1" kern="100" dirty="0">
              <a:solidFill>
                <a:schemeClr val="tx2"/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r>
              <a:rPr lang="zh-CN" altLang="zh-CN" sz="2000" b="1" kern="1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请选择品质良好、安全可靠的金融机构，使用各种合法的金融服务。</a:t>
            </a:r>
          </a:p>
        </p:txBody>
      </p:sp>
    </p:spTree>
    <p:extLst>
      <p:ext uri="{BB962C8B-B14F-4D97-AF65-F5344CB8AC3E}">
        <p14:creationId xmlns:p14="http://schemas.microsoft.com/office/powerpoint/2010/main" val="32310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wrap="square">
        <a:spAutoFit/>
      </a:bodyPr>
      <a:lstStyle>
        <a:defPPr marL="228600">
          <a:defRPr sz="2800" b="1" i="1" kern="1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1231</TotalTime>
  <Words>1766</Words>
  <Application>Microsoft Office PowerPoint</Application>
  <PresentationFormat>自定义</PresentationFormat>
  <Paragraphs>109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回顾</vt:lpstr>
      <vt:lpstr>2020年反洗钱知识宣传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扫黑除恶专项斗争与反洗钱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zhuchenye</dc:creator>
  <cp:lastModifiedBy>lenovo</cp:lastModifiedBy>
  <cp:revision>77</cp:revision>
  <cp:lastPrinted>2019-11-05T08:24:14Z</cp:lastPrinted>
  <dcterms:created xsi:type="dcterms:W3CDTF">2019-11-04T06:19:15Z</dcterms:created>
  <dcterms:modified xsi:type="dcterms:W3CDTF">2020-11-06T02:26:42Z</dcterms:modified>
</cp:coreProperties>
</file>