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9" r:id="rId1"/>
    <p:sldMasterId id="2147484030" r:id="rId2"/>
  </p:sldMasterIdLst>
  <p:sldIdLst>
    <p:sldId id="256" r:id="rId3"/>
    <p:sldId id="284" r:id="rId4"/>
    <p:sldId id="285" r:id="rId5"/>
    <p:sldId id="291" r:id="rId6"/>
    <p:sldId id="286" r:id="rId7"/>
    <p:sldId id="263" r:id="rId8"/>
    <p:sldId id="260" r:id="rId9"/>
    <p:sldId id="262" r:id="rId10"/>
    <p:sldId id="261" r:id="rId11"/>
    <p:sldId id="258" r:id="rId12"/>
    <p:sldId id="259" r:id="rId13"/>
    <p:sldId id="264" r:id="rId14"/>
    <p:sldId id="266" r:id="rId15"/>
    <p:sldId id="287" r:id="rId16"/>
    <p:sldId id="288" r:id="rId17"/>
    <p:sldId id="289" r:id="rId18"/>
    <p:sldId id="267" r:id="rId19"/>
    <p:sldId id="268" r:id="rId20"/>
    <p:sldId id="269" r:id="rId21"/>
    <p:sldId id="283" r:id="rId22"/>
    <p:sldId id="275" r:id="rId23"/>
    <p:sldId id="276" r:id="rId24"/>
    <p:sldId id="277" r:id="rId25"/>
    <p:sldId id="279" r:id="rId26"/>
    <p:sldId id="280" r:id="rId27"/>
    <p:sldId id="281" r:id="rId28"/>
    <p:sldId id="282" r:id="rId29"/>
    <p:sldId id="292" r:id="rId30"/>
    <p:sldId id="293" r:id="rId31"/>
    <p:sldId id="294" r:id="rId32"/>
    <p:sldId id="290" r:id="rId33"/>
  </p:sldIdLst>
  <p:sldSz cx="12192000" cy="6858000"/>
  <p:notesSz cx="6807200" cy="9939338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B9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CN" altLang="en-US" smtClean="0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7A8B2-D798-4225-824B-C1F2B8A497E4}" type="datetimeFigureOut">
              <a:rPr lang="zh-CN" altLang="en-US" smtClean="0"/>
              <a:t>2020/9/8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8367-94C2-4EE5-8D6B-1423EB0920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4144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7A8B2-D798-4225-824B-C1F2B8A497E4}" type="datetimeFigureOut">
              <a:rPr lang="zh-CN" altLang="en-US" smtClean="0"/>
              <a:t>2020/9/8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8367-94C2-4EE5-8D6B-1423EB0920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1699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7A8B2-D798-4225-824B-C1F2B8A497E4}" type="datetimeFigureOut">
              <a:rPr lang="zh-CN" altLang="en-US" smtClean="0"/>
              <a:t>2020/9/8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8367-94C2-4EE5-8D6B-1423EB0920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6562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7A8B2-D798-4225-824B-C1F2B8A497E4}" type="datetimeFigureOut">
              <a:rPr lang="zh-CN" altLang="en-US" smtClean="0"/>
              <a:t>2020/9/8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8367-94C2-4EE5-8D6B-1423EB0920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01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7A8B2-D798-4225-824B-C1F2B8A497E4}" type="datetimeFigureOut">
              <a:rPr lang="zh-CN" altLang="en-US" smtClean="0"/>
              <a:t>2020/9/8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8367-94C2-4EE5-8D6B-1423EB0920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9237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7A8B2-D798-4225-824B-C1F2B8A497E4}" type="datetimeFigureOut">
              <a:rPr lang="zh-CN" altLang="en-US" smtClean="0"/>
              <a:t>2020/9/8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8367-94C2-4EE5-8D6B-1423EB0920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0282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7A8B2-D798-4225-824B-C1F2B8A497E4}" type="datetimeFigureOut">
              <a:rPr lang="zh-CN" altLang="en-US" smtClean="0"/>
              <a:t>2020/9/8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8367-94C2-4EE5-8D6B-1423EB0920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3540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7A8B2-D798-4225-824B-C1F2B8A497E4}" type="datetimeFigureOut">
              <a:rPr lang="zh-CN" altLang="en-US" smtClean="0"/>
              <a:t>2020/9/8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8367-94C2-4EE5-8D6B-1423EB0920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7754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7A8B2-D798-4225-824B-C1F2B8A497E4}" type="datetimeFigureOut">
              <a:rPr lang="zh-CN" altLang="en-US" smtClean="0"/>
              <a:t>2020/9/8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8367-94C2-4EE5-8D6B-1423EB0920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8286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7A8B2-D798-4225-824B-C1F2B8A497E4}" type="datetimeFigureOut">
              <a:rPr lang="zh-CN" altLang="en-US" smtClean="0"/>
              <a:t>2020/9/8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8367-94C2-4EE5-8D6B-1423EB0920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758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7A8B2-D798-4225-824B-C1F2B8A497E4}" type="datetimeFigureOut">
              <a:rPr lang="zh-CN" altLang="en-US" smtClean="0"/>
              <a:t>2020/9/8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8367-94C2-4EE5-8D6B-1423EB0920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6612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7A8B2-D798-4225-824B-C1F2B8A497E4}" type="datetimeFigureOut">
              <a:rPr lang="zh-CN" altLang="en-US" smtClean="0"/>
              <a:t>2020/9/8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8367-94C2-4EE5-8D6B-1423EB0920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6823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7A8B2-D798-4225-824B-C1F2B8A497E4}" type="datetimeFigureOut">
              <a:rPr lang="zh-CN" altLang="en-US" smtClean="0"/>
              <a:t>2020/9/8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8367-94C2-4EE5-8D6B-1423EB0920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7469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7A8B2-D798-4225-824B-C1F2B8A497E4}" type="datetimeFigureOut">
              <a:rPr lang="zh-CN" altLang="en-US" smtClean="0"/>
              <a:t>2020/9/8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8367-94C2-4EE5-8D6B-1423EB0920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7879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引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7A8B2-D798-4225-824B-C1F2B8A497E4}" type="datetimeFigureOut">
              <a:rPr lang="zh-CN" altLang="en-US" smtClean="0"/>
              <a:t>2020/9/8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8367-94C2-4EE5-8D6B-1423EB0920F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1001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7A8B2-D798-4225-824B-C1F2B8A497E4}" type="datetimeFigureOut">
              <a:rPr lang="zh-CN" altLang="en-US" smtClean="0"/>
              <a:t>2020/9/8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8367-94C2-4EE5-8D6B-1423EB0920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5370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言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7A8B2-D798-4225-824B-C1F2B8A497E4}" type="datetimeFigureOut">
              <a:rPr lang="zh-CN" altLang="en-US" smtClean="0"/>
              <a:t>2020/9/8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8367-94C2-4EE5-8D6B-1423EB0920F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01253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或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7A8B2-D798-4225-824B-C1F2B8A497E4}" type="datetimeFigureOut">
              <a:rPr lang="zh-CN" altLang="en-US" smtClean="0"/>
              <a:t>2020/9/8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8367-94C2-4EE5-8D6B-1423EB0920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3538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7A8B2-D798-4225-824B-C1F2B8A497E4}" type="datetimeFigureOut">
              <a:rPr lang="zh-CN" altLang="en-US" smtClean="0"/>
              <a:t>2020/9/8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8367-94C2-4EE5-8D6B-1423EB0920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8497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7A8B2-D798-4225-824B-C1F2B8A497E4}" type="datetimeFigureOut">
              <a:rPr lang="zh-CN" altLang="en-US" smtClean="0"/>
              <a:t>2020/9/8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8367-94C2-4EE5-8D6B-1423EB0920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7526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7A8B2-D798-4225-824B-C1F2B8A497E4}" type="datetimeFigureOut">
              <a:rPr lang="zh-CN" altLang="en-US" smtClean="0"/>
              <a:t>2020/9/8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8367-94C2-4EE5-8D6B-1423EB0920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7111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7A8B2-D798-4225-824B-C1F2B8A497E4}" type="datetimeFigureOut">
              <a:rPr lang="zh-CN" altLang="en-US" smtClean="0"/>
              <a:t>2020/9/8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8367-94C2-4EE5-8D6B-1423EB0920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7729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7A8B2-D798-4225-824B-C1F2B8A497E4}" type="datetimeFigureOut">
              <a:rPr lang="zh-CN" altLang="en-US" smtClean="0"/>
              <a:t>2020/9/8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8367-94C2-4EE5-8D6B-1423EB0920F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321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7A8B2-D798-4225-824B-C1F2B8A497E4}" type="datetimeFigureOut">
              <a:rPr lang="zh-CN" altLang="en-US" smtClean="0"/>
              <a:t>2020/9/8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8367-94C2-4EE5-8D6B-1423EB0920F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944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7A8B2-D798-4225-824B-C1F2B8A497E4}" type="datetimeFigureOut">
              <a:rPr lang="zh-CN" altLang="en-US" smtClean="0"/>
              <a:t>2020/9/8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8367-94C2-4EE5-8D6B-1423EB0920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1401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7A8B2-D798-4225-824B-C1F2B8A497E4}" type="datetimeFigureOut">
              <a:rPr lang="zh-CN" altLang="en-US" smtClean="0"/>
              <a:t>2020/9/8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8367-94C2-4EE5-8D6B-1423EB0920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3284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7A8B2-D798-4225-824B-C1F2B8A497E4}" type="datetimeFigureOut">
              <a:rPr lang="zh-CN" altLang="en-US" smtClean="0"/>
              <a:t>2020/9/8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78367-94C2-4EE5-8D6B-1423EB0920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4727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0607A8B2-D798-4225-824B-C1F2B8A497E4}" type="datetimeFigureOut">
              <a:rPr lang="zh-CN" altLang="en-US" smtClean="0"/>
              <a:t>2020/9/8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878367-94C2-4EE5-8D6B-1423EB0920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7840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7A8B2-D798-4225-824B-C1F2B8A497E4}" type="datetimeFigureOut">
              <a:rPr lang="zh-CN" altLang="en-US" smtClean="0"/>
              <a:t>2020/9/8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A878367-94C2-4EE5-8D6B-1423EB0920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6216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1" r:id="rId1"/>
    <p:sldLayoutId id="2147484032" r:id="rId2"/>
    <p:sldLayoutId id="2147484033" r:id="rId3"/>
    <p:sldLayoutId id="2147484034" r:id="rId4"/>
    <p:sldLayoutId id="2147484035" r:id="rId5"/>
    <p:sldLayoutId id="2147484036" r:id="rId6"/>
    <p:sldLayoutId id="2147484037" r:id="rId7"/>
    <p:sldLayoutId id="2147484038" r:id="rId8"/>
    <p:sldLayoutId id="2147484039" r:id="rId9"/>
    <p:sldLayoutId id="2147484040" r:id="rId10"/>
    <p:sldLayoutId id="2147484041" r:id="rId11"/>
    <p:sldLayoutId id="2147484042" r:id="rId12"/>
    <p:sldLayoutId id="2147484043" r:id="rId13"/>
    <p:sldLayoutId id="2147484044" r:id="rId14"/>
    <p:sldLayoutId id="2147484045" r:id="rId15"/>
    <p:sldLayoutId id="2147484046" r:id="rId16"/>
  </p:sldLayoutIdLst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jubao@ms-ins.com.cn" TargetMode="Externa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759721" y="2104302"/>
            <a:ext cx="9061287" cy="2566007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CN" sz="6600" dirty="0" smtClean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/>
            </a:r>
            <a:br>
              <a:rPr lang="en-US" altLang="zh-CN" sz="6600" dirty="0" smtClean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</a:br>
            <a:r>
              <a:rPr lang="zh-CN" altLang="en-US" sz="5300" dirty="0" smtClean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金融知识普及月 金融知识进万家 争做理性投资者</a:t>
            </a:r>
            <a:r>
              <a:rPr lang="en-US" altLang="zh-CN" sz="5300" dirty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sz="5300" dirty="0" smtClean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争做金融好网民</a:t>
            </a:r>
            <a:r>
              <a:rPr lang="zh-CN" altLang="zh-CN" sz="6600" dirty="0">
                <a:latin typeface="宋体" panose="02010600030101010101" pitchFamily="2" charset="-122"/>
                <a:ea typeface="宋体" panose="02010600030101010101" pitchFamily="2" charset="-122"/>
              </a:rPr>
              <a:t/>
            </a:r>
            <a:br>
              <a:rPr lang="zh-CN" altLang="zh-CN" sz="6600" dirty="0">
                <a:latin typeface="宋体" panose="02010600030101010101" pitchFamily="2" charset="-122"/>
                <a:ea typeface="宋体" panose="02010600030101010101" pitchFamily="2" charset="-122"/>
              </a:rPr>
            </a:br>
            <a:endParaRPr lang="zh-CN" altLang="en-US" sz="66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5754624" y="540051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0219" y="4594062"/>
            <a:ext cx="6888810" cy="87976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824" y="0"/>
            <a:ext cx="1122485" cy="112248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759720" y="1197895"/>
            <a:ext cx="36276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>
                <a:solidFill>
                  <a:schemeClr val="accent1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+mj-cs"/>
              </a:rPr>
              <a:t>2020</a:t>
            </a:r>
            <a:r>
              <a:rPr lang="zh-CN" altLang="en-US" sz="4800" dirty="0">
                <a:solidFill>
                  <a:schemeClr val="accent1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+mj-cs"/>
              </a:rPr>
              <a:t>年</a:t>
            </a:r>
          </a:p>
        </p:txBody>
      </p:sp>
    </p:spTree>
    <p:extLst>
      <p:ext uri="{BB962C8B-B14F-4D97-AF65-F5344CB8AC3E}">
        <p14:creationId xmlns:p14="http://schemas.microsoft.com/office/powerpoint/2010/main" val="1122476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000">
        <p:fade/>
      </p:transition>
    </mc:Choice>
    <mc:Fallback xmlns="">
      <p:transition spd="med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122744" y="1121328"/>
            <a:ext cx="10162572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/>
            <a:r>
              <a:rPr lang="en-US" altLang="zh-CN" sz="2800" b="1" kern="1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Q5</a:t>
            </a:r>
            <a:r>
              <a:rPr lang="zh-CN" altLang="zh-CN" sz="2800" b="1" kern="1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：如何防范洗钱犯罪？</a:t>
            </a:r>
            <a:endParaRPr lang="en-US" altLang="zh-CN" sz="2800" b="1" kern="1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228600"/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"/>
            </a:pPr>
            <a:r>
              <a:rPr lang="zh-CN" altLang="zh-CN" sz="20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您可能在不知情的情况下被犯罪分子利用，帮助其进行了洗钱，其结果不但会直接损害您的</a:t>
            </a:r>
            <a:r>
              <a:rPr lang="zh-CN" altLang="zh-CN" sz="2000" kern="100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个人利益</a:t>
            </a:r>
            <a:r>
              <a:rPr lang="zh-CN" altLang="en-US" sz="2000" kern="100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及</a:t>
            </a:r>
            <a:r>
              <a:rPr lang="zh-CN" altLang="zh-CN" sz="2000" kern="100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信用，</a:t>
            </a:r>
            <a:r>
              <a:rPr lang="zh-CN" altLang="zh-CN" sz="20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还将损害金融体系稳定及国家安全，情节严重的也将构成犯罪，因此在日常特别要注意以下几点</a:t>
            </a:r>
            <a:r>
              <a:rPr lang="zh-CN" altLang="zh-CN" sz="2000" kern="100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：</a:t>
            </a:r>
            <a:endParaRPr lang="en-US" altLang="zh-CN" sz="2000" kern="100" dirty="0" smtClean="0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"/>
            </a:pPr>
            <a:endParaRPr lang="zh-CN" altLang="zh-CN" kern="100" dirty="0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>
              <a:buClr>
                <a:srgbClr val="FF0000"/>
              </a:buClr>
              <a:buFont typeface="+mj-ea"/>
              <a:buAutoNum type="circleNumDbPlain"/>
              <a:tabLst>
                <a:tab pos="457200" algn="l"/>
              </a:tabLst>
            </a:pPr>
            <a:r>
              <a:rPr lang="zh-CN" altLang="zh-CN" sz="2000" b="1" kern="100" dirty="0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请务必保管好您个人的各类身份证件、银行卡、信用卡以及</a:t>
            </a:r>
            <a:r>
              <a:rPr lang="en-US" altLang="zh-CN" sz="2000" b="1" kern="100" dirty="0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U</a:t>
            </a:r>
            <a:r>
              <a:rPr lang="zh-CN" altLang="zh-CN" sz="2000" b="1" kern="100" dirty="0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盾等重要物品，不出租，不随意借给他人使用</a:t>
            </a:r>
            <a:r>
              <a:rPr lang="zh-CN" altLang="zh-CN" sz="2000" b="1" kern="100" dirty="0" smtClean="0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endParaRPr lang="en-US" altLang="zh-CN" sz="2000" b="1" kern="100" dirty="0" smtClean="0">
              <a:solidFill>
                <a:schemeClr val="tx2"/>
              </a:solidFill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>
              <a:buClr>
                <a:srgbClr val="FF0000"/>
              </a:buClr>
              <a:buFont typeface="+mj-ea"/>
              <a:buAutoNum type="circleNumDbPlain"/>
              <a:tabLst>
                <a:tab pos="457200" algn="l"/>
              </a:tabLst>
            </a:pPr>
            <a:endParaRPr lang="zh-CN" altLang="zh-CN" sz="2000" b="1" kern="100" dirty="0">
              <a:solidFill>
                <a:schemeClr val="tx2"/>
              </a:solidFill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>
              <a:buClr>
                <a:srgbClr val="FF0000"/>
              </a:buClr>
              <a:buFont typeface="+mj-ea"/>
              <a:buAutoNum type="circleNumDbPlain"/>
              <a:tabLst>
                <a:tab pos="457200" algn="l"/>
              </a:tabLst>
            </a:pPr>
            <a:r>
              <a:rPr lang="zh-CN" altLang="zh-CN" sz="2000" b="1" kern="100" dirty="0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请不要使用您的个人账户替他人收付可疑资金，向陌生人或者您不了解的组织、团体、企业等透露您的银行账号、电子支付账号等</a:t>
            </a:r>
            <a:r>
              <a:rPr lang="zh-CN" altLang="zh-CN" sz="2000" b="1" kern="100" dirty="0" smtClean="0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信息</a:t>
            </a:r>
            <a:r>
              <a:rPr lang="zh-CN" altLang="en-US" sz="2000" b="1" kern="100" dirty="0" smtClean="0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endParaRPr lang="en-US" altLang="zh-CN" sz="2000" b="1" kern="100" dirty="0" smtClean="0">
              <a:solidFill>
                <a:schemeClr val="tx2"/>
              </a:solidFill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>
              <a:buClr>
                <a:srgbClr val="FF0000"/>
              </a:buClr>
              <a:buFont typeface="+mj-ea"/>
              <a:buAutoNum type="circleNumDbPlain"/>
              <a:tabLst>
                <a:tab pos="457200" algn="l"/>
              </a:tabLst>
            </a:pPr>
            <a:endParaRPr lang="en-US" altLang="zh-CN" sz="2000" b="1" kern="100" dirty="0" smtClean="0">
              <a:solidFill>
                <a:schemeClr val="tx2"/>
              </a:solidFill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>
              <a:buClr>
                <a:srgbClr val="FF0000"/>
              </a:buClr>
              <a:buFont typeface="+mj-ea"/>
              <a:buAutoNum type="circleNumDbPlain"/>
              <a:tabLst>
                <a:tab pos="457200" algn="l"/>
              </a:tabLst>
            </a:pPr>
            <a:r>
              <a:rPr lang="zh-CN" altLang="en-US" sz="2000" b="1" kern="100" dirty="0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注意防范新型洗钱手段，包括养成定期更改密码的</a:t>
            </a:r>
            <a:r>
              <a:rPr lang="zh-CN" altLang="en-US" sz="2000" b="1" kern="100" dirty="0" smtClean="0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习惯、不随意使用一些可疑的公共无线</a:t>
            </a:r>
            <a:r>
              <a:rPr lang="en-US" altLang="zh-CN" sz="2000" b="1" kern="100" dirty="0" smtClean="0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Wi-Fi</a:t>
            </a:r>
            <a:r>
              <a:rPr lang="zh-CN" altLang="en-US" sz="2000" b="1" kern="100" dirty="0" smtClean="0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、不扫可疑的二维码进行支付等； </a:t>
            </a:r>
            <a:endParaRPr lang="en-US" altLang="zh-CN" sz="2000" b="1" kern="100" dirty="0" smtClean="0">
              <a:solidFill>
                <a:schemeClr val="tx2"/>
              </a:solidFill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>
              <a:buClr>
                <a:srgbClr val="FF0000"/>
              </a:buClr>
              <a:buFont typeface="+mj-ea"/>
              <a:buAutoNum type="circleNumDbPlain"/>
              <a:tabLst>
                <a:tab pos="457200" algn="l"/>
              </a:tabLst>
            </a:pPr>
            <a:endParaRPr lang="zh-CN" altLang="zh-CN" sz="2000" b="1" kern="100" dirty="0">
              <a:solidFill>
                <a:schemeClr val="tx2"/>
              </a:solidFill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>
              <a:buClr>
                <a:srgbClr val="FF0000"/>
              </a:buClr>
              <a:buFont typeface="+mj-ea"/>
              <a:buAutoNum type="circleNumDbPlain"/>
              <a:tabLst>
                <a:tab pos="457200" algn="l"/>
              </a:tabLst>
            </a:pPr>
            <a:r>
              <a:rPr lang="zh-CN" altLang="zh-CN" sz="2000" b="1" kern="100" dirty="0">
                <a:solidFill>
                  <a:schemeClr val="tx2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请选择品质良好、安全可靠的金融机构，使用各种合法的金融服务。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" y="0"/>
            <a:ext cx="1122485" cy="1122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038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0">
        <p:fade/>
      </p:transition>
    </mc:Choice>
    <mc:Fallback xmlns="">
      <p:transition spd="med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57813" y="2295808"/>
            <a:ext cx="11054601" cy="2154436"/>
          </a:xfrm>
          <a:prstGeom prst="rect">
            <a:avLst/>
          </a:prstGeom>
          <a:solidFill>
            <a:schemeClr val="bg1"/>
          </a:solidFill>
          <a:ln w="50800" cap="flat" cmpd="dbl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>
            <a:spAutoFit/>
          </a:bodyPr>
          <a:lstStyle/>
          <a:p>
            <a:pPr marL="228600"/>
            <a:r>
              <a:rPr lang="zh-CN" altLang="zh-CN" sz="2800" b="1" i="1" kern="1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三井住友海上在此特别提示您：</a:t>
            </a:r>
            <a:endParaRPr lang="en-US" altLang="zh-CN" sz="2800" b="1" i="1" kern="1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228600" algn="ctr"/>
            <a:r>
              <a:rPr lang="zh-CN" altLang="en-US" sz="2800" b="1" i="1" kern="1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反洗</a:t>
            </a:r>
            <a:r>
              <a:rPr lang="zh-CN" altLang="en-US" sz="2800" b="1" i="1" kern="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钱</a:t>
            </a:r>
            <a:r>
              <a:rPr lang="zh-CN" altLang="en-US" sz="2800" b="1" i="1" kern="1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是我们共同的责任，</a:t>
            </a:r>
            <a:r>
              <a:rPr lang="zh-CN" altLang="zh-CN" sz="2800" b="1" i="1" kern="1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请主动配合金融机构履行反洗钱义务！</a:t>
            </a:r>
            <a:endParaRPr lang="zh-CN" altLang="zh-CN" sz="2400" b="1" kern="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228600"/>
            <a:r>
              <a:rPr lang="en-US" altLang="zh-CN" sz="2400" kern="100" dirty="0" smtClean="0"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 </a:t>
            </a:r>
          </a:p>
          <a:p>
            <a:pPr marL="228600"/>
            <a:r>
              <a:rPr lang="zh-CN" altLang="zh-CN" kern="100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我</a:t>
            </a:r>
            <a:r>
              <a:rPr lang="zh-CN" altLang="zh-CN" kern="1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公司作为反洗</a:t>
            </a:r>
            <a:r>
              <a:rPr lang="zh-CN" altLang="zh-CN" kern="100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钱义务</a:t>
            </a:r>
            <a:r>
              <a:rPr lang="zh-CN" altLang="zh-CN" kern="1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机构，严格按照《中华人民共和国反洗钱法》、《中国人民银行关于加强反洗钱客户身份识别有关工作的通知》及相关法律法规的要求，依法履行客户身份识别义务及非自然人客户受益所有人的身份识别</a:t>
            </a:r>
            <a:r>
              <a:rPr lang="zh-CN" altLang="zh-CN" kern="100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义务</a:t>
            </a:r>
            <a:r>
              <a:rPr lang="zh-CN" altLang="en-US" kern="100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  <a:endParaRPr lang="en-US" altLang="zh-CN" kern="100" dirty="0" smtClean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22485" cy="1122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35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9000">
        <p:fade/>
      </p:transition>
    </mc:Choice>
    <mc:Fallback xmlns="">
      <p:transition spd="med" advTm="9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76273" y="2690446"/>
            <a:ext cx="8596668" cy="1820007"/>
          </a:xfrm>
        </p:spPr>
        <p:txBody>
          <a:bodyPr>
            <a:normAutofit/>
          </a:bodyPr>
          <a:lstStyle/>
          <a:p>
            <a:pPr algn="ctr" defTabSz="914400">
              <a:lnSpc>
                <a:spcPct val="85000"/>
              </a:lnSpc>
            </a:pPr>
            <a:r>
              <a:rPr lang="zh-CN" altLang="en-US" sz="6600" b="1" spc="-50" dirty="0">
                <a:solidFill>
                  <a:schemeClr val="accent4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四</a:t>
            </a:r>
            <a:r>
              <a:rPr lang="zh-CN" altLang="en-US" sz="6600" b="1" spc="-50" dirty="0" smtClean="0">
                <a:solidFill>
                  <a:schemeClr val="accent4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zh-CN" altLang="en-US" sz="6600" b="1" spc="-50" dirty="0">
                <a:solidFill>
                  <a:schemeClr val="accent4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反保险欺诈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22485" cy="1122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196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70560"/>
          </a:xfrm>
        </p:spPr>
        <p:txBody>
          <a:bodyPr>
            <a:normAutofit fontScale="90000"/>
          </a:bodyPr>
          <a:lstStyle/>
          <a:p>
            <a:r>
              <a:rPr lang="en-US" altLang="zh-CN" b="1" kern="1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保险欺诈的定义</a:t>
            </a:r>
            <a:r>
              <a:rPr lang="en-US" altLang="zh-CN" dirty="0">
                <a:solidFill>
                  <a:srgbClr val="005171"/>
                </a:solidFill>
                <a:latin typeface="MS Shell Dlg" pitchFamily="18" charset="0"/>
                <a:cs typeface="MS Shell Dlg" pitchFamily="18" charset="0"/>
              </a:rPr>
              <a:t/>
            </a:r>
            <a:br>
              <a:rPr lang="en-US" altLang="zh-CN" dirty="0">
                <a:solidFill>
                  <a:srgbClr val="005171"/>
                </a:solidFill>
                <a:latin typeface="MS Shell Dlg" pitchFamily="18" charset="0"/>
                <a:cs typeface="MS Shell Dlg" pitchFamily="18" charset="0"/>
              </a:rPr>
            </a:b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77334" y="1463041"/>
            <a:ext cx="8596668" cy="4859382"/>
          </a:xfrm>
        </p:spPr>
        <p:txBody>
          <a:bodyPr>
            <a:normAutofit/>
          </a:bodyPr>
          <a:lstStyle/>
          <a:p>
            <a:pPr marL="0" indent="0" defTabSz="914400">
              <a:buNone/>
            </a:pPr>
            <a:r>
              <a:rPr lang="en-US" altLang="zh-CN" sz="2400" kern="1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中国银保监会《反保险欺诈指引</a:t>
            </a:r>
            <a:r>
              <a:rPr lang="en-US" altLang="zh-CN" sz="2400" kern="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》</a:t>
            </a:r>
          </a:p>
          <a:p>
            <a:pPr marL="0" indent="0" defTabSz="914400">
              <a:lnSpc>
                <a:spcPts val="2400"/>
              </a:lnSpc>
              <a:buNone/>
              <a:tabLst>
                <a:tab pos="622300" algn="l"/>
              </a:tabLst>
            </a:pPr>
            <a:r>
              <a:rPr lang="en-US" altLang="zh-CN" sz="2400" kern="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保险欺诈是指假借保险名义或利用保险合同谋取非法利益的行为，</a:t>
            </a:r>
            <a:r>
              <a:rPr lang="en-US" altLang="zh-CN" sz="2400" kern="1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主要包括保险金诈骗类欺诈行为</a:t>
            </a:r>
            <a:r>
              <a:rPr lang="en-US" altLang="zh-CN" sz="2400" kern="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sz="2400" kern="1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非法经营保险业务类欺诈行为和保险合同诈骗类欺诈行为等</a:t>
            </a:r>
            <a:r>
              <a:rPr lang="en-US" altLang="zh-CN" sz="2400" kern="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。除特别说明，本指引所称欺诈仅指保险金诈骗类欺诈行为，</a:t>
            </a:r>
          </a:p>
          <a:p>
            <a:pPr marL="0" indent="0" defTabSz="914400">
              <a:lnSpc>
                <a:spcPts val="2800"/>
              </a:lnSpc>
              <a:buNone/>
              <a:tabLst>
                <a:tab pos="622300" algn="l"/>
              </a:tabLst>
            </a:pPr>
            <a:r>
              <a:rPr lang="en-US" altLang="zh-CN" sz="2400" kern="1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包括</a:t>
            </a:r>
            <a:r>
              <a:rPr lang="en-US" altLang="zh-CN" sz="2400" kern="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：</a:t>
            </a:r>
          </a:p>
          <a:p>
            <a:pPr>
              <a:lnSpc>
                <a:spcPts val="2400"/>
              </a:lnSpc>
              <a:tabLst/>
            </a:pPr>
            <a:r>
              <a:rPr lang="en-US" altLang="zh-CN" sz="2000" dirty="0" err="1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MS Shell Dlg" pitchFamily="18" charset="0"/>
              </a:rPr>
              <a:t>故意虚构保险标的，</a:t>
            </a:r>
            <a:r>
              <a:rPr lang="en-US" altLang="zh-CN" sz="2000" dirty="0" err="1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MS Shell Dlg" pitchFamily="18" charset="0"/>
              </a:rPr>
              <a:t>骗取保险金</a:t>
            </a:r>
            <a:r>
              <a:rPr lang="en-US" altLang="zh-CN" sz="2000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MS Shell Dlg" pitchFamily="18" charset="0"/>
              </a:rPr>
              <a:t>；</a:t>
            </a:r>
          </a:p>
          <a:p>
            <a:pPr>
              <a:lnSpc>
                <a:spcPts val="2400"/>
              </a:lnSpc>
              <a:tabLst/>
            </a:pPr>
            <a:r>
              <a:rPr lang="zh-CN" altLang="en-US" sz="2000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MS Shell Dlg" pitchFamily="18" charset="0"/>
              </a:rPr>
              <a:t>编造未曾发生的保险事故</a:t>
            </a:r>
            <a:r>
              <a:rPr lang="zh-CN" altLang="en-US" sz="2000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MS Shell Dlg" pitchFamily="18" charset="0"/>
              </a:rPr>
              <a:t>、编造</a:t>
            </a:r>
            <a:r>
              <a:rPr lang="zh-CN" altLang="en-US" sz="2000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MS Shell Dlg" pitchFamily="18" charset="0"/>
              </a:rPr>
              <a:t>虚假的事故原因</a:t>
            </a:r>
            <a:r>
              <a:rPr lang="zh-CN" altLang="en-US" sz="2000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MS Shell Dlg" pitchFamily="18" charset="0"/>
              </a:rPr>
              <a:t>或者夸大</a:t>
            </a:r>
            <a:r>
              <a:rPr lang="zh-CN" altLang="en-US" sz="2000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MS Shell Dlg" pitchFamily="18" charset="0"/>
              </a:rPr>
              <a:t>损失程度，骗取</a:t>
            </a:r>
            <a:r>
              <a:rPr lang="zh-CN" altLang="en-US" sz="2000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MS Shell Dlg" pitchFamily="18" charset="0"/>
              </a:rPr>
              <a:t>保险金</a:t>
            </a:r>
            <a:r>
              <a:rPr lang="zh-CN" altLang="en-US" sz="2000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MS Shell Dlg" pitchFamily="18" charset="0"/>
              </a:rPr>
              <a:t>；</a:t>
            </a:r>
          </a:p>
          <a:p>
            <a:pPr>
              <a:lnSpc>
                <a:spcPts val="2400"/>
              </a:lnSpc>
              <a:tabLst/>
            </a:pPr>
            <a:r>
              <a:rPr lang="zh-CN" altLang="en-US" sz="2000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MS Shell Dlg" pitchFamily="18" charset="0"/>
              </a:rPr>
              <a:t>故意造成保险事故，</a:t>
            </a:r>
            <a:r>
              <a:rPr lang="zh-CN" altLang="en-US" sz="2000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MS Shell Dlg" pitchFamily="18" charset="0"/>
              </a:rPr>
              <a:t>骗取保险金</a:t>
            </a:r>
            <a:r>
              <a:rPr lang="zh-CN" altLang="en-US" sz="2000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MS Shell Dlg" pitchFamily="18" charset="0"/>
              </a:rPr>
              <a:t>的行为等。</a:t>
            </a:r>
          </a:p>
          <a:p>
            <a:pPr>
              <a:lnSpc>
                <a:spcPts val="2400"/>
              </a:lnSpc>
              <a:tabLst/>
            </a:pPr>
            <a:endParaRPr lang="en-US" altLang="zh-CN" dirty="0" smtClean="0">
              <a:solidFill>
                <a:srgbClr val="002060"/>
              </a:solidFill>
              <a:latin typeface="MS Shell Dlg" pitchFamily="18" charset="0"/>
              <a:cs typeface="MS Shell Dlg" pitchFamily="18" charset="0"/>
            </a:endParaRPr>
          </a:p>
          <a:p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44062" cy="844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109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408431" y="0"/>
            <a:ext cx="466344" cy="876300"/>
          </a:xfrm>
          <a:custGeom>
            <a:avLst/>
            <a:gdLst>
              <a:gd name="connsiteX0" fmla="*/ 0 w 466344"/>
              <a:gd name="connsiteY0" fmla="*/ 0 h 876300"/>
              <a:gd name="connsiteX1" fmla="*/ 466343 w 466344"/>
              <a:gd name="connsiteY1" fmla="*/ 0 h 876300"/>
              <a:gd name="connsiteX2" fmla="*/ 466343 w 466344"/>
              <a:gd name="connsiteY2" fmla="*/ 642873 h 876300"/>
              <a:gd name="connsiteX3" fmla="*/ 233172 w 466344"/>
              <a:gd name="connsiteY3" fmla="*/ 876300 h 876300"/>
              <a:gd name="connsiteX4" fmla="*/ 233172 w 466344"/>
              <a:gd name="connsiteY4" fmla="*/ 876300 h 876300"/>
              <a:gd name="connsiteX5" fmla="*/ 0 w 466344"/>
              <a:gd name="connsiteY5" fmla="*/ 642873 h 876300"/>
              <a:gd name="connsiteX6" fmla="*/ 0 w 466344"/>
              <a:gd name="connsiteY6" fmla="*/ 0 h 8763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466344" h="876300">
                <a:moveTo>
                  <a:pt x="0" y="0"/>
                </a:moveTo>
                <a:lnTo>
                  <a:pt x="466343" y="0"/>
                </a:lnTo>
                <a:lnTo>
                  <a:pt x="466343" y="642873"/>
                </a:lnTo>
                <a:cubicBezTo>
                  <a:pt x="466343" y="771779"/>
                  <a:pt x="361950" y="876300"/>
                  <a:pt x="233172" y="876300"/>
                </a:cubicBezTo>
                <a:lnTo>
                  <a:pt x="233172" y="876300"/>
                </a:lnTo>
                <a:cubicBezTo>
                  <a:pt x="104394" y="876300"/>
                  <a:pt x="0" y="771779"/>
                  <a:pt x="0" y="642873"/>
                </a:cubicBezTo>
                <a:lnTo>
                  <a:pt x="0" y="0"/>
                </a:lnTo>
              </a:path>
            </a:pathLst>
          </a:custGeom>
          <a:solidFill>
            <a:srgbClr val="005171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467868" y="469391"/>
            <a:ext cx="345948" cy="345948"/>
          </a:xfrm>
          <a:custGeom>
            <a:avLst/>
            <a:gdLst>
              <a:gd name="connsiteX0" fmla="*/ 0 w 345948"/>
              <a:gd name="connsiteY0" fmla="*/ 172974 h 345948"/>
              <a:gd name="connsiteX1" fmla="*/ 172973 w 345948"/>
              <a:gd name="connsiteY1" fmla="*/ 0 h 345948"/>
              <a:gd name="connsiteX2" fmla="*/ 345948 w 345948"/>
              <a:gd name="connsiteY2" fmla="*/ 172974 h 345948"/>
              <a:gd name="connsiteX3" fmla="*/ 172973 w 345948"/>
              <a:gd name="connsiteY3" fmla="*/ 345947 h 345948"/>
              <a:gd name="connsiteX4" fmla="*/ 0 w 345948"/>
              <a:gd name="connsiteY4" fmla="*/ 172974 h 34594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45948" h="345948">
                <a:moveTo>
                  <a:pt x="0" y="172974"/>
                </a:moveTo>
                <a:cubicBezTo>
                  <a:pt x="0" y="77470"/>
                  <a:pt x="77444" y="0"/>
                  <a:pt x="172973" y="0"/>
                </a:cubicBezTo>
                <a:cubicBezTo>
                  <a:pt x="268503" y="0"/>
                  <a:pt x="345948" y="77470"/>
                  <a:pt x="345948" y="172974"/>
                </a:cubicBezTo>
                <a:cubicBezTo>
                  <a:pt x="345948" y="268477"/>
                  <a:pt x="268503" y="345947"/>
                  <a:pt x="172973" y="345947"/>
                </a:cubicBezTo>
                <a:cubicBezTo>
                  <a:pt x="77444" y="345947"/>
                  <a:pt x="0" y="268477"/>
                  <a:pt x="0" y="172974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1214627" y="4059935"/>
            <a:ext cx="579119" cy="195072"/>
          </a:xfrm>
          <a:custGeom>
            <a:avLst/>
            <a:gdLst>
              <a:gd name="connsiteX0" fmla="*/ 0 w 579119"/>
              <a:gd name="connsiteY0" fmla="*/ 48767 h 195072"/>
              <a:gd name="connsiteX1" fmla="*/ 481583 w 579119"/>
              <a:gd name="connsiteY1" fmla="*/ 48767 h 195072"/>
              <a:gd name="connsiteX2" fmla="*/ 481583 w 579119"/>
              <a:gd name="connsiteY2" fmla="*/ 0 h 195072"/>
              <a:gd name="connsiteX3" fmla="*/ 579120 w 579119"/>
              <a:gd name="connsiteY3" fmla="*/ 97535 h 195072"/>
              <a:gd name="connsiteX4" fmla="*/ 481583 w 579119"/>
              <a:gd name="connsiteY4" fmla="*/ 195072 h 195072"/>
              <a:gd name="connsiteX5" fmla="*/ 481583 w 579119"/>
              <a:gd name="connsiteY5" fmla="*/ 146304 h 195072"/>
              <a:gd name="connsiteX6" fmla="*/ 0 w 579119"/>
              <a:gd name="connsiteY6" fmla="*/ 146304 h 195072"/>
              <a:gd name="connsiteX7" fmla="*/ 0 w 579119"/>
              <a:gd name="connsiteY7" fmla="*/ 48767 h 19507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579119" h="195072">
                <a:moveTo>
                  <a:pt x="0" y="48767"/>
                </a:moveTo>
                <a:lnTo>
                  <a:pt x="481583" y="48767"/>
                </a:lnTo>
                <a:lnTo>
                  <a:pt x="481583" y="0"/>
                </a:lnTo>
                <a:lnTo>
                  <a:pt x="579120" y="97535"/>
                </a:lnTo>
                <a:lnTo>
                  <a:pt x="481583" y="195072"/>
                </a:lnTo>
                <a:lnTo>
                  <a:pt x="481583" y="146304"/>
                </a:lnTo>
                <a:lnTo>
                  <a:pt x="0" y="146304"/>
                </a:lnTo>
                <a:lnTo>
                  <a:pt x="0" y="48767"/>
                </a:lnTo>
              </a:path>
            </a:pathLst>
          </a:custGeom>
          <a:solidFill>
            <a:srgbClr val="0070C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1208277" y="4053585"/>
            <a:ext cx="591819" cy="207772"/>
          </a:xfrm>
          <a:custGeom>
            <a:avLst/>
            <a:gdLst>
              <a:gd name="connsiteX0" fmla="*/ 6350 w 591819"/>
              <a:gd name="connsiteY0" fmla="*/ 55117 h 207772"/>
              <a:gd name="connsiteX1" fmla="*/ 487933 w 591819"/>
              <a:gd name="connsiteY1" fmla="*/ 55117 h 207772"/>
              <a:gd name="connsiteX2" fmla="*/ 487933 w 591819"/>
              <a:gd name="connsiteY2" fmla="*/ 6350 h 207772"/>
              <a:gd name="connsiteX3" fmla="*/ 585470 w 591819"/>
              <a:gd name="connsiteY3" fmla="*/ 103885 h 207772"/>
              <a:gd name="connsiteX4" fmla="*/ 487933 w 591819"/>
              <a:gd name="connsiteY4" fmla="*/ 201422 h 207772"/>
              <a:gd name="connsiteX5" fmla="*/ 487933 w 591819"/>
              <a:gd name="connsiteY5" fmla="*/ 152654 h 207772"/>
              <a:gd name="connsiteX6" fmla="*/ 6350 w 591819"/>
              <a:gd name="connsiteY6" fmla="*/ 152654 h 207772"/>
              <a:gd name="connsiteX7" fmla="*/ 6350 w 591819"/>
              <a:gd name="connsiteY7" fmla="*/ 55117 h 20777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591819" h="207772">
                <a:moveTo>
                  <a:pt x="6350" y="55117"/>
                </a:moveTo>
                <a:lnTo>
                  <a:pt x="487933" y="55117"/>
                </a:lnTo>
                <a:lnTo>
                  <a:pt x="487933" y="6350"/>
                </a:lnTo>
                <a:lnTo>
                  <a:pt x="585470" y="103885"/>
                </a:lnTo>
                <a:lnTo>
                  <a:pt x="487933" y="201422"/>
                </a:lnTo>
                <a:lnTo>
                  <a:pt x="487933" y="152654"/>
                </a:lnTo>
                <a:lnTo>
                  <a:pt x="6350" y="152654"/>
                </a:lnTo>
                <a:lnTo>
                  <a:pt x="6350" y="55117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3951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1214627" y="5407152"/>
            <a:ext cx="579119" cy="193547"/>
          </a:xfrm>
          <a:custGeom>
            <a:avLst/>
            <a:gdLst>
              <a:gd name="connsiteX0" fmla="*/ 0 w 579119"/>
              <a:gd name="connsiteY0" fmla="*/ 48386 h 193547"/>
              <a:gd name="connsiteX1" fmla="*/ 482345 w 579119"/>
              <a:gd name="connsiteY1" fmla="*/ 48386 h 193547"/>
              <a:gd name="connsiteX2" fmla="*/ 482345 w 579119"/>
              <a:gd name="connsiteY2" fmla="*/ 0 h 193547"/>
              <a:gd name="connsiteX3" fmla="*/ 579120 w 579119"/>
              <a:gd name="connsiteY3" fmla="*/ 96773 h 193547"/>
              <a:gd name="connsiteX4" fmla="*/ 482345 w 579119"/>
              <a:gd name="connsiteY4" fmla="*/ 193547 h 193547"/>
              <a:gd name="connsiteX5" fmla="*/ 482345 w 579119"/>
              <a:gd name="connsiteY5" fmla="*/ 145160 h 193547"/>
              <a:gd name="connsiteX6" fmla="*/ 0 w 579119"/>
              <a:gd name="connsiteY6" fmla="*/ 145160 h 193547"/>
              <a:gd name="connsiteX7" fmla="*/ 0 w 579119"/>
              <a:gd name="connsiteY7" fmla="*/ 48386 h 19354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579119" h="193547">
                <a:moveTo>
                  <a:pt x="0" y="48386"/>
                </a:moveTo>
                <a:lnTo>
                  <a:pt x="482345" y="48386"/>
                </a:lnTo>
                <a:lnTo>
                  <a:pt x="482345" y="0"/>
                </a:lnTo>
                <a:lnTo>
                  <a:pt x="579120" y="96773"/>
                </a:lnTo>
                <a:lnTo>
                  <a:pt x="482345" y="193547"/>
                </a:lnTo>
                <a:lnTo>
                  <a:pt x="482345" y="145160"/>
                </a:lnTo>
                <a:lnTo>
                  <a:pt x="0" y="145160"/>
                </a:lnTo>
                <a:lnTo>
                  <a:pt x="0" y="48386"/>
                </a:lnTo>
              </a:path>
            </a:pathLst>
          </a:custGeom>
          <a:solidFill>
            <a:srgbClr val="0070C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3"/>
          <p:cNvSpPr/>
          <p:nvPr/>
        </p:nvSpPr>
        <p:spPr>
          <a:xfrm>
            <a:off x="1208277" y="5400802"/>
            <a:ext cx="591819" cy="206247"/>
          </a:xfrm>
          <a:custGeom>
            <a:avLst/>
            <a:gdLst>
              <a:gd name="connsiteX0" fmla="*/ 6350 w 591819"/>
              <a:gd name="connsiteY0" fmla="*/ 54736 h 206247"/>
              <a:gd name="connsiteX1" fmla="*/ 488695 w 591819"/>
              <a:gd name="connsiteY1" fmla="*/ 54736 h 206247"/>
              <a:gd name="connsiteX2" fmla="*/ 488695 w 591819"/>
              <a:gd name="connsiteY2" fmla="*/ 6350 h 206247"/>
              <a:gd name="connsiteX3" fmla="*/ 585470 w 591819"/>
              <a:gd name="connsiteY3" fmla="*/ 103123 h 206247"/>
              <a:gd name="connsiteX4" fmla="*/ 488695 w 591819"/>
              <a:gd name="connsiteY4" fmla="*/ 199897 h 206247"/>
              <a:gd name="connsiteX5" fmla="*/ 488695 w 591819"/>
              <a:gd name="connsiteY5" fmla="*/ 151510 h 206247"/>
              <a:gd name="connsiteX6" fmla="*/ 6350 w 591819"/>
              <a:gd name="connsiteY6" fmla="*/ 151510 h 206247"/>
              <a:gd name="connsiteX7" fmla="*/ 6350 w 591819"/>
              <a:gd name="connsiteY7" fmla="*/ 54736 h 20624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591819" h="206247">
                <a:moveTo>
                  <a:pt x="6350" y="54736"/>
                </a:moveTo>
                <a:lnTo>
                  <a:pt x="488695" y="54736"/>
                </a:lnTo>
                <a:lnTo>
                  <a:pt x="488695" y="6350"/>
                </a:lnTo>
                <a:lnTo>
                  <a:pt x="585470" y="103123"/>
                </a:lnTo>
                <a:lnTo>
                  <a:pt x="488695" y="199897"/>
                </a:lnTo>
                <a:lnTo>
                  <a:pt x="488695" y="151510"/>
                </a:lnTo>
                <a:lnTo>
                  <a:pt x="6350" y="151510"/>
                </a:lnTo>
                <a:lnTo>
                  <a:pt x="6350" y="54736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3951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0700" y="533400"/>
            <a:ext cx="241300" cy="215900"/>
          </a:xfrm>
          <a:prstGeom prst="rect">
            <a:avLst/>
          </a:prstGeom>
          <a:noFill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955800" y="3962400"/>
            <a:ext cx="10041210" cy="2213426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>
                <a:tab pos="368300" algn="l"/>
              </a:tabLst>
            </a:pPr>
            <a:r>
              <a:rPr lang="en-US" altLang="zh-CN" sz="1802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MS Shell Dlg" pitchFamily="18" charset="0"/>
              </a:rPr>
              <a:t>1、修理厂自有车辆作为标的或三者车多次出险，故意制造事故骗取理赔款；</a:t>
            </a:r>
          </a:p>
          <a:p>
            <a:pPr>
              <a:lnSpc>
                <a:spcPts val="2100"/>
              </a:lnSpc>
              <a:tabLst>
                <a:tab pos="368300" algn="l"/>
              </a:tabLst>
            </a:pPr>
            <a:r>
              <a:rPr lang="en-US" altLang="zh-CN" sz="1800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MS Shell Dlg" pitchFamily="18" charset="0"/>
              </a:rPr>
              <a:t>2、出险地点多为修理厂附近，事故损失多为轻微碰擦。</a:t>
            </a:r>
          </a:p>
          <a:p>
            <a:pPr>
              <a:lnSpc>
                <a:spcPts val="1000"/>
              </a:lnSpc>
            </a:pPr>
            <a:endParaRPr lang="en-US" altLang="zh-CN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ts val="1000"/>
              </a:lnSpc>
            </a:pPr>
            <a:endParaRPr lang="en-US" altLang="zh-CN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ts val="1000"/>
              </a:lnSpc>
            </a:pPr>
            <a:endParaRPr lang="en-US" altLang="zh-CN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ts val="1000"/>
              </a:lnSpc>
            </a:pPr>
            <a:endParaRPr lang="en-US" altLang="zh-CN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ts val="2700"/>
              </a:lnSpc>
              <a:tabLst>
                <a:tab pos="368300" algn="l"/>
              </a:tabLst>
            </a:pPr>
            <a:r>
              <a:rPr lang="en-US" altLang="zh-CN" dirty="0" smtClean="0">
                <a:latin typeface="宋体" panose="02010600030101010101" pitchFamily="2" charset="-122"/>
                <a:ea typeface="宋体" panose="02010600030101010101" pitchFamily="2" charset="-122"/>
              </a:rPr>
              <a:t>	</a:t>
            </a:r>
            <a:r>
              <a:rPr lang="en-US" altLang="zh-CN" sz="1800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MS Shell Dlg" pitchFamily="18" charset="0"/>
              </a:rPr>
              <a:t>保险公司面临新的欺诈风险趋势：</a:t>
            </a:r>
          </a:p>
          <a:p>
            <a:pPr>
              <a:lnSpc>
                <a:spcPts val="2100"/>
              </a:lnSpc>
              <a:tabLst>
                <a:tab pos="368300" algn="l"/>
              </a:tabLst>
            </a:pPr>
            <a:r>
              <a:rPr lang="en-US" altLang="zh-CN" sz="1800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MS Shell Dlg" pitchFamily="18" charset="0"/>
              </a:rPr>
              <a:t>1、保险欺诈目前呈零散化、单案低金额化发展；</a:t>
            </a:r>
          </a:p>
          <a:p>
            <a:pPr>
              <a:lnSpc>
                <a:spcPts val="2100"/>
              </a:lnSpc>
              <a:tabLst>
                <a:tab pos="368300" algn="l"/>
              </a:tabLst>
            </a:pPr>
            <a:r>
              <a:rPr lang="en-US" altLang="zh-CN" sz="1800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MS Shell Dlg" pitchFamily="18" charset="0"/>
              </a:rPr>
              <a:t>2、经修理厂诱导，相关车主也会不同程度地参与到相关案件当中去，“一些车主会自己提出进保险</a:t>
            </a:r>
          </a:p>
          <a:p>
            <a:pPr>
              <a:lnSpc>
                <a:spcPts val="2100"/>
              </a:lnSpc>
              <a:tabLst>
                <a:tab pos="368300" algn="l"/>
              </a:tabLst>
            </a:pPr>
            <a:r>
              <a:rPr lang="en-US" altLang="zh-CN" dirty="0" smtClean="0">
                <a:latin typeface="宋体" panose="02010600030101010101" pitchFamily="2" charset="-122"/>
                <a:ea typeface="宋体" panose="02010600030101010101" pitchFamily="2" charset="-122"/>
              </a:rPr>
              <a:t>	</a:t>
            </a:r>
            <a:r>
              <a:rPr lang="en-US" altLang="zh-CN" sz="1802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MS Shell Dlg" pitchFamily="18" charset="0"/>
              </a:rPr>
              <a:t>‘免费’</a:t>
            </a:r>
            <a:r>
              <a:rPr lang="en-US" altLang="zh-CN" sz="1802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itchFamily="18" charset="0"/>
              </a:rPr>
              <a:t>  </a:t>
            </a:r>
            <a:r>
              <a:rPr lang="en-US" altLang="zh-CN" sz="1802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MS Shell Dlg" pitchFamily="18" charset="0"/>
              </a:rPr>
              <a:t>修车”，参与到案件欺诈过程当中去。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495300" y="4076700"/>
            <a:ext cx="609600" cy="1651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400"/>
              </a:lnSpc>
              <a:tabLst/>
            </a:pPr>
            <a:r>
              <a:rPr lang="en-US" altLang="zh-CN" sz="2402" dirty="0" smtClean="0">
                <a:solidFill>
                  <a:srgbClr val="005DA4"/>
                </a:solidFill>
                <a:latin typeface="MS Shell Dlg" pitchFamily="18" charset="0"/>
                <a:cs typeface="MS Shell Dlg" pitchFamily="18" charset="0"/>
              </a:rPr>
              <a:t>特征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600"/>
              </a:lnSpc>
              <a:tabLst/>
            </a:pPr>
            <a:r>
              <a:rPr lang="en-US" altLang="zh-CN" sz="2400" dirty="0" smtClean="0">
                <a:solidFill>
                  <a:srgbClr val="005DA4"/>
                </a:solidFill>
                <a:latin typeface="MS Shell Dlg" pitchFamily="18" charset="0"/>
                <a:cs typeface="MS Shell Dlg" pitchFamily="18" charset="0"/>
              </a:rPr>
              <a:t>思考</a:t>
            </a:r>
          </a:p>
        </p:txBody>
      </p:sp>
      <p:sp>
        <p:nvSpPr>
          <p:cNvPr id="11" name="TextBox 1"/>
          <p:cNvSpPr txBox="1"/>
          <p:nvPr/>
        </p:nvSpPr>
        <p:spPr>
          <a:xfrm>
            <a:off x="495300" y="355600"/>
            <a:ext cx="11645900" cy="2844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700"/>
              </a:lnSpc>
              <a:tabLst>
                <a:tab pos="444500" algn="l"/>
                <a:tab pos="596900" algn="l"/>
                <a:tab pos="4203700" algn="l"/>
              </a:tabLst>
            </a:pPr>
            <a:r>
              <a:rPr lang="en-US" altLang="zh-CN" dirty="0" smtClean="0">
                <a:latin typeface="宋体" panose="02010600030101010101" pitchFamily="2" charset="-122"/>
                <a:ea typeface="宋体" panose="02010600030101010101" pitchFamily="2" charset="-122"/>
              </a:rPr>
              <a:t>		</a:t>
            </a:r>
            <a:r>
              <a:rPr lang="en-US" altLang="zh-CN" sz="2798" dirty="0" smtClean="0">
                <a:solidFill>
                  <a:srgbClr val="005171"/>
                </a:solidFill>
                <a:latin typeface="宋体" panose="02010600030101010101" pitchFamily="2" charset="-122"/>
                <a:ea typeface="宋体" panose="02010600030101010101" pitchFamily="2" charset="-122"/>
                <a:cs typeface="MS Shell Dlg" pitchFamily="18" charset="0"/>
              </a:rPr>
              <a:t>保险欺诈经典案例汇编：案例一</a:t>
            </a:r>
          </a:p>
          <a:p>
            <a:pPr>
              <a:lnSpc>
                <a:spcPts val="1000"/>
              </a:lnSpc>
            </a:pPr>
            <a:endParaRPr lang="en-US" altLang="zh-CN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ts val="1000"/>
              </a:lnSpc>
            </a:pPr>
            <a:endParaRPr lang="en-US" altLang="zh-CN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ts val="2800"/>
              </a:lnSpc>
              <a:tabLst>
                <a:tab pos="444500" algn="l"/>
                <a:tab pos="596900" algn="l"/>
                <a:tab pos="4203700" algn="l"/>
              </a:tabLst>
            </a:pPr>
            <a:r>
              <a:rPr lang="en-US" altLang="zh-CN" dirty="0" smtClean="0">
                <a:latin typeface="宋体" panose="02010600030101010101" pitchFamily="2" charset="-122"/>
                <a:ea typeface="宋体" panose="02010600030101010101" pitchFamily="2" charset="-122"/>
              </a:rPr>
              <a:t>			</a:t>
            </a:r>
            <a:r>
              <a:rPr lang="en-US" altLang="zh-CN" sz="2795" dirty="0" smtClean="0">
                <a:solidFill>
                  <a:srgbClr val="005171"/>
                </a:solidFill>
                <a:latin typeface="宋体" panose="02010600030101010101" pitchFamily="2" charset="-122"/>
                <a:ea typeface="宋体" panose="02010600030101010101" pitchFamily="2" charset="-122"/>
                <a:cs typeface="MS Shell Dlg" pitchFamily="18" charset="0"/>
              </a:rPr>
              <a:t>“免费”修车的伎俩</a:t>
            </a:r>
          </a:p>
          <a:p>
            <a:pPr>
              <a:lnSpc>
                <a:spcPts val="1000"/>
              </a:lnSpc>
            </a:pPr>
            <a:endParaRPr lang="en-US" altLang="zh-CN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ts val="1000"/>
              </a:lnSpc>
            </a:pPr>
            <a:endParaRPr lang="en-US" altLang="zh-CN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ts val="2000"/>
              </a:lnSpc>
              <a:tabLst>
                <a:tab pos="444500" algn="l"/>
                <a:tab pos="596900" algn="l"/>
                <a:tab pos="4203700" algn="l"/>
              </a:tabLst>
            </a:pPr>
            <a:r>
              <a:rPr lang="en-US" altLang="zh-CN" dirty="0" smtClean="0">
                <a:latin typeface="宋体" panose="02010600030101010101" pitchFamily="2" charset="-122"/>
                <a:ea typeface="宋体" panose="02010600030101010101" pitchFamily="2" charset="-122"/>
              </a:rPr>
              <a:t>	</a:t>
            </a:r>
            <a:r>
              <a:rPr lang="en-US" altLang="zh-CN" sz="1800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MS Shell Dlg" pitchFamily="18" charset="0"/>
              </a:rPr>
              <a:t>为在汽修界站稳脚跟吸引客户，店主彭某悄悄推出了“免费”修车的业务。实际就是用自己的车辆和客户车辆</a:t>
            </a:r>
          </a:p>
          <a:p>
            <a:pPr>
              <a:lnSpc>
                <a:spcPts val="2100"/>
              </a:lnSpc>
              <a:tabLst>
                <a:tab pos="444500" algn="l"/>
                <a:tab pos="596900" algn="l"/>
                <a:tab pos="4203700" algn="l"/>
              </a:tabLst>
            </a:pPr>
            <a:r>
              <a:rPr lang="en-US" altLang="zh-CN" sz="1800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MS Shell Dlg" pitchFamily="18" charset="0"/>
              </a:rPr>
              <a:t>人为碰撞制造事故，来骗取保险公司的理赔款。</a:t>
            </a:r>
          </a:p>
          <a:p>
            <a:pPr>
              <a:lnSpc>
                <a:spcPts val="2100"/>
              </a:lnSpc>
              <a:tabLst>
                <a:tab pos="444500" algn="l"/>
                <a:tab pos="596900" algn="l"/>
                <a:tab pos="4203700" algn="l"/>
              </a:tabLst>
            </a:pPr>
            <a:r>
              <a:rPr lang="en-US" altLang="zh-CN" dirty="0" smtClean="0">
                <a:latin typeface="宋体" panose="02010600030101010101" pitchFamily="2" charset="-122"/>
                <a:ea typeface="宋体" panose="02010600030101010101" pitchFamily="2" charset="-122"/>
              </a:rPr>
              <a:t>	</a:t>
            </a:r>
            <a:r>
              <a:rPr lang="en-US" altLang="zh-CN" sz="1800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MS Shell Dlg" pitchFamily="18" charset="0"/>
              </a:rPr>
              <a:t>彭某自称，一些车主会自己提出进保险修车，而对于新客户，彭某有时会主动提出通过走保险来“免费”修车。</a:t>
            </a:r>
          </a:p>
          <a:p>
            <a:pPr>
              <a:lnSpc>
                <a:spcPts val="2100"/>
              </a:lnSpc>
              <a:tabLst>
                <a:tab pos="444500" algn="l"/>
                <a:tab pos="596900" algn="l"/>
                <a:tab pos="4203700" algn="l"/>
              </a:tabLst>
            </a:pPr>
            <a:r>
              <a:rPr lang="en-US" altLang="zh-CN" sz="1800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MS Shell Dlg" pitchFamily="18" charset="0"/>
              </a:rPr>
              <a:t>通常情况下，彭某会选取距离他修车厂较近的道路，驾驶自己的小轿车作为道具车，用非常缓慢的速度去轻轻碰</a:t>
            </a:r>
          </a:p>
          <a:p>
            <a:pPr>
              <a:lnSpc>
                <a:spcPts val="2100"/>
              </a:lnSpc>
              <a:tabLst>
                <a:tab pos="444500" algn="l"/>
                <a:tab pos="596900" algn="l"/>
                <a:tab pos="4203700" algn="l"/>
              </a:tabLst>
            </a:pPr>
            <a:r>
              <a:rPr lang="en-US" altLang="zh-CN" sz="1800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MS Shell Dlg" pitchFamily="18" charset="0"/>
              </a:rPr>
              <a:t>擦客户的车，把车辆原有擦痕覆盖住。假事故做成之后若是进彭某的保险，则由他本人打电话报案，反之则由客</a:t>
            </a:r>
          </a:p>
          <a:p>
            <a:pPr>
              <a:lnSpc>
                <a:spcPts val="2100"/>
              </a:lnSpc>
              <a:tabLst>
                <a:tab pos="444500" algn="l"/>
                <a:tab pos="596900" algn="l"/>
                <a:tab pos="4203700" algn="l"/>
              </a:tabLst>
            </a:pPr>
            <a:r>
              <a:rPr lang="en-US" altLang="zh-CN" sz="1800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MS Shell Dlg" pitchFamily="18" charset="0"/>
              </a:rPr>
              <a:t>户报案，然后到保险公司指定的定损中心去定损。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9515" y="23446"/>
            <a:ext cx="1122485" cy="1122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418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5000">
        <p:fade/>
      </p:transition>
    </mc:Choice>
    <mc:Fallback xmlns="">
      <p:transition spd="med" advTm="2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408431" y="0"/>
            <a:ext cx="466344" cy="876300"/>
          </a:xfrm>
          <a:custGeom>
            <a:avLst/>
            <a:gdLst>
              <a:gd name="connsiteX0" fmla="*/ 0 w 466344"/>
              <a:gd name="connsiteY0" fmla="*/ 0 h 876300"/>
              <a:gd name="connsiteX1" fmla="*/ 466343 w 466344"/>
              <a:gd name="connsiteY1" fmla="*/ 0 h 876300"/>
              <a:gd name="connsiteX2" fmla="*/ 466343 w 466344"/>
              <a:gd name="connsiteY2" fmla="*/ 642873 h 876300"/>
              <a:gd name="connsiteX3" fmla="*/ 233172 w 466344"/>
              <a:gd name="connsiteY3" fmla="*/ 876300 h 876300"/>
              <a:gd name="connsiteX4" fmla="*/ 233172 w 466344"/>
              <a:gd name="connsiteY4" fmla="*/ 876300 h 876300"/>
              <a:gd name="connsiteX5" fmla="*/ 0 w 466344"/>
              <a:gd name="connsiteY5" fmla="*/ 642873 h 876300"/>
              <a:gd name="connsiteX6" fmla="*/ 0 w 466344"/>
              <a:gd name="connsiteY6" fmla="*/ 0 h 8763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466344" h="876300">
                <a:moveTo>
                  <a:pt x="0" y="0"/>
                </a:moveTo>
                <a:lnTo>
                  <a:pt x="466343" y="0"/>
                </a:lnTo>
                <a:lnTo>
                  <a:pt x="466343" y="642873"/>
                </a:lnTo>
                <a:cubicBezTo>
                  <a:pt x="466343" y="771779"/>
                  <a:pt x="361950" y="876300"/>
                  <a:pt x="233172" y="876300"/>
                </a:cubicBezTo>
                <a:lnTo>
                  <a:pt x="233172" y="876300"/>
                </a:lnTo>
                <a:cubicBezTo>
                  <a:pt x="104394" y="876300"/>
                  <a:pt x="0" y="771779"/>
                  <a:pt x="0" y="642873"/>
                </a:cubicBezTo>
                <a:lnTo>
                  <a:pt x="0" y="0"/>
                </a:lnTo>
              </a:path>
            </a:pathLst>
          </a:custGeom>
          <a:solidFill>
            <a:srgbClr val="005171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467868" y="469391"/>
            <a:ext cx="345948" cy="345948"/>
          </a:xfrm>
          <a:custGeom>
            <a:avLst/>
            <a:gdLst>
              <a:gd name="connsiteX0" fmla="*/ 0 w 345948"/>
              <a:gd name="connsiteY0" fmla="*/ 172974 h 345948"/>
              <a:gd name="connsiteX1" fmla="*/ 172973 w 345948"/>
              <a:gd name="connsiteY1" fmla="*/ 0 h 345948"/>
              <a:gd name="connsiteX2" fmla="*/ 345948 w 345948"/>
              <a:gd name="connsiteY2" fmla="*/ 172974 h 345948"/>
              <a:gd name="connsiteX3" fmla="*/ 172973 w 345948"/>
              <a:gd name="connsiteY3" fmla="*/ 345947 h 345948"/>
              <a:gd name="connsiteX4" fmla="*/ 0 w 345948"/>
              <a:gd name="connsiteY4" fmla="*/ 172974 h 34594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45948" h="345948">
                <a:moveTo>
                  <a:pt x="0" y="172974"/>
                </a:moveTo>
                <a:cubicBezTo>
                  <a:pt x="0" y="77470"/>
                  <a:pt x="77444" y="0"/>
                  <a:pt x="172973" y="0"/>
                </a:cubicBezTo>
                <a:cubicBezTo>
                  <a:pt x="268503" y="0"/>
                  <a:pt x="345948" y="77470"/>
                  <a:pt x="345948" y="172974"/>
                </a:cubicBezTo>
                <a:cubicBezTo>
                  <a:pt x="345948" y="268477"/>
                  <a:pt x="268503" y="345947"/>
                  <a:pt x="172973" y="345947"/>
                </a:cubicBezTo>
                <a:cubicBezTo>
                  <a:pt x="77444" y="345947"/>
                  <a:pt x="0" y="268477"/>
                  <a:pt x="0" y="172974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1214627" y="4059935"/>
            <a:ext cx="579119" cy="195072"/>
          </a:xfrm>
          <a:custGeom>
            <a:avLst/>
            <a:gdLst>
              <a:gd name="connsiteX0" fmla="*/ 0 w 579119"/>
              <a:gd name="connsiteY0" fmla="*/ 48767 h 195072"/>
              <a:gd name="connsiteX1" fmla="*/ 481583 w 579119"/>
              <a:gd name="connsiteY1" fmla="*/ 48767 h 195072"/>
              <a:gd name="connsiteX2" fmla="*/ 481583 w 579119"/>
              <a:gd name="connsiteY2" fmla="*/ 0 h 195072"/>
              <a:gd name="connsiteX3" fmla="*/ 579120 w 579119"/>
              <a:gd name="connsiteY3" fmla="*/ 97535 h 195072"/>
              <a:gd name="connsiteX4" fmla="*/ 481583 w 579119"/>
              <a:gd name="connsiteY4" fmla="*/ 195072 h 195072"/>
              <a:gd name="connsiteX5" fmla="*/ 481583 w 579119"/>
              <a:gd name="connsiteY5" fmla="*/ 146304 h 195072"/>
              <a:gd name="connsiteX6" fmla="*/ 0 w 579119"/>
              <a:gd name="connsiteY6" fmla="*/ 146304 h 195072"/>
              <a:gd name="connsiteX7" fmla="*/ 0 w 579119"/>
              <a:gd name="connsiteY7" fmla="*/ 48767 h 19507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579119" h="195072">
                <a:moveTo>
                  <a:pt x="0" y="48767"/>
                </a:moveTo>
                <a:lnTo>
                  <a:pt x="481583" y="48767"/>
                </a:lnTo>
                <a:lnTo>
                  <a:pt x="481583" y="0"/>
                </a:lnTo>
                <a:lnTo>
                  <a:pt x="579120" y="97535"/>
                </a:lnTo>
                <a:lnTo>
                  <a:pt x="481583" y="195072"/>
                </a:lnTo>
                <a:lnTo>
                  <a:pt x="481583" y="146304"/>
                </a:lnTo>
                <a:lnTo>
                  <a:pt x="0" y="146304"/>
                </a:lnTo>
                <a:lnTo>
                  <a:pt x="0" y="48767"/>
                </a:lnTo>
              </a:path>
            </a:pathLst>
          </a:custGeom>
          <a:solidFill>
            <a:srgbClr val="0070C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1208277" y="4053585"/>
            <a:ext cx="591819" cy="207772"/>
          </a:xfrm>
          <a:custGeom>
            <a:avLst/>
            <a:gdLst>
              <a:gd name="connsiteX0" fmla="*/ 6350 w 591819"/>
              <a:gd name="connsiteY0" fmla="*/ 55117 h 207772"/>
              <a:gd name="connsiteX1" fmla="*/ 487933 w 591819"/>
              <a:gd name="connsiteY1" fmla="*/ 55117 h 207772"/>
              <a:gd name="connsiteX2" fmla="*/ 487933 w 591819"/>
              <a:gd name="connsiteY2" fmla="*/ 6350 h 207772"/>
              <a:gd name="connsiteX3" fmla="*/ 585470 w 591819"/>
              <a:gd name="connsiteY3" fmla="*/ 103885 h 207772"/>
              <a:gd name="connsiteX4" fmla="*/ 487933 w 591819"/>
              <a:gd name="connsiteY4" fmla="*/ 201422 h 207772"/>
              <a:gd name="connsiteX5" fmla="*/ 487933 w 591819"/>
              <a:gd name="connsiteY5" fmla="*/ 152654 h 207772"/>
              <a:gd name="connsiteX6" fmla="*/ 6350 w 591819"/>
              <a:gd name="connsiteY6" fmla="*/ 152654 h 207772"/>
              <a:gd name="connsiteX7" fmla="*/ 6350 w 591819"/>
              <a:gd name="connsiteY7" fmla="*/ 55117 h 20777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591819" h="207772">
                <a:moveTo>
                  <a:pt x="6350" y="55117"/>
                </a:moveTo>
                <a:lnTo>
                  <a:pt x="487933" y="55117"/>
                </a:lnTo>
                <a:lnTo>
                  <a:pt x="487933" y="6350"/>
                </a:lnTo>
                <a:lnTo>
                  <a:pt x="585470" y="103885"/>
                </a:lnTo>
                <a:lnTo>
                  <a:pt x="487933" y="201422"/>
                </a:lnTo>
                <a:lnTo>
                  <a:pt x="487933" y="152654"/>
                </a:lnTo>
                <a:lnTo>
                  <a:pt x="6350" y="152654"/>
                </a:lnTo>
                <a:lnTo>
                  <a:pt x="6350" y="55117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3951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1214627" y="5407152"/>
            <a:ext cx="579119" cy="193547"/>
          </a:xfrm>
          <a:custGeom>
            <a:avLst/>
            <a:gdLst>
              <a:gd name="connsiteX0" fmla="*/ 0 w 579119"/>
              <a:gd name="connsiteY0" fmla="*/ 48386 h 193547"/>
              <a:gd name="connsiteX1" fmla="*/ 482345 w 579119"/>
              <a:gd name="connsiteY1" fmla="*/ 48386 h 193547"/>
              <a:gd name="connsiteX2" fmla="*/ 482345 w 579119"/>
              <a:gd name="connsiteY2" fmla="*/ 0 h 193547"/>
              <a:gd name="connsiteX3" fmla="*/ 579120 w 579119"/>
              <a:gd name="connsiteY3" fmla="*/ 96773 h 193547"/>
              <a:gd name="connsiteX4" fmla="*/ 482345 w 579119"/>
              <a:gd name="connsiteY4" fmla="*/ 193547 h 193547"/>
              <a:gd name="connsiteX5" fmla="*/ 482345 w 579119"/>
              <a:gd name="connsiteY5" fmla="*/ 145160 h 193547"/>
              <a:gd name="connsiteX6" fmla="*/ 0 w 579119"/>
              <a:gd name="connsiteY6" fmla="*/ 145160 h 193547"/>
              <a:gd name="connsiteX7" fmla="*/ 0 w 579119"/>
              <a:gd name="connsiteY7" fmla="*/ 48386 h 19354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579119" h="193547">
                <a:moveTo>
                  <a:pt x="0" y="48386"/>
                </a:moveTo>
                <a:lnTo>
                  <a:pt x="482345" y="48386"/>
                </a:lnTo>
                <a:lnTo>
                  <a:pt x="482345" y="0"/>
                </a:lnTo>
                <a:lnTo>
                  <a:pt x="579120" y="96773"/>
                </a:lnTo>
                <a:lnTo>
                  <a:pt x="482345" y="193547"/>
                </a:lnTo>
                <a:lnTo>
                  <a:pt x="482345" y="145160"/>
                </a:lnTo>
                <a:lnTo>
                  <a:pt x="0" y="145160"/>
                </a:lnTo>
                <a:lnTo>
                  <a:pt x="0" y="48386"/>
                </a:lnTo>
              </a:path>
            </a:pathLst>
          </a:custGeom>
          <a:solidFill>
            <a:srgbClr val="0070C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3"/>
          <p:cNvSpPr/>
          <p:nvPr/>
        </p:nvSpPr>
        <p:spPr>
          <a:xfrm>
            <a:off x="1208277" y="5400802"/>
            <a:ext cx="591819" cy="206247"/>
          </a:xfrm>
          <a:custGeom>
            <a:avLst/>
            <a:gdLst>
              <a:gd name="connsiteX0" fmla="*/ 6350 w 591819"/>
              <a:gd name="connsiteY0" fmla="*/ 54736 h 206247"/>
              <a:gd name="connsiteX1" fmla="*/ 488695 w 591819"/>
              <a:gd name="connsiteY1" fmla="*/ 54736 h 206247"/>
              <a:gd name="connsiteX2" fmla="*/ 488695 w 591819"/>
              <a:gd name="connsiteY2" fmla="*/ 6350 h 206247"/>
              <a:gd name="connsiteX3" fmla="*/ 585470 w 591819"/>
              <a:gd name="connsiteY3" fmla="*/ 103123 h 206247"/>
              <a:gd name="connsiteX4" fmla="*/ 488695 w 591819"/>
              <a:gd name="connsiteY4" fmla="*/ 199897 h 206247"/>
              <a:gd name="connsiteX5" fmla="*/ 488695 w 591819"/>
              <a:gd name="connsiteY5" fmla="*/ 151510 h 206247"/>
              <a:gd name="connsiteX6" fmla="*/ 6350 w 591819"/>
              <a:gd name="connsiteY6" fmla="*/ 151510 h 206247"/>
              <a:gd name="connsiteX7" fmla="*/ 6350 w 591819"/>
              <a:gd name="connsiteY7" fmla="*/ 54736 h 20624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591819" h="206247">
                <a:moveTo>
                  <a:pt x="6350" y="54736"/>
                </a:moveTo>
                <a:lnTo>
                  <a:pt x="488695" y="54736"/>
                </a:lnTo>
                <a:lnTo>
                  <a:pt x="488695" y="6350"/>
                </a:lnTo>
                <a:lnTo>
                  <a:pt x="585470" y="103123"/>
                </a:lnTo>
                <a:lnTo>
                  <a:pt x="488695" y="199897"/>
                </a:lnTo>
                <a:lnTo>
                  <a:pt x="488695" y="151510"/>
                </a:lnTo>
                <a:lnTo>
                  <a:pt x="6350" y="151510"/>
                </a:lnTo>
                <a:lnTo>
                  <a:pt x="6350" y="54736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3951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0700" y="533400"/>
            <a:ext cx="241300" cy="215900"/>
          </a:xfrm>
          <a:prstGeom prst="rect">
            <a:avLst/>
          </a:prstGeom>
          <a:noFill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955800" y="3975100"/>
            <a:ext cx="9925794" cy="218777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>
                <a:tab pos="444500" algn="l"/>
              </a:tabLst>
            </a:pPr>
            <a:r>
              <a:rPr lang="en-US" altLang="zh-CN" sz="1800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MS Shell Dlg" pitchFamily="18" charset="0"/>
              </a:rPr>
              <a:t>1、事故证明为交警出具的事故认定书，且含一次性赔付；</a:t>
            </a:r>
          </a:p>
          <a:p>
            <a:pPr>
              <a:lnSpc>
                <a:spcPts val="2100"/>
              </a:lnSpc>
              <a:tabLst>
                <a:tab pos="444500" algn="l"/>
              </a:tabLst>
            </a:pPr>
            <a:r>
              <a:rPr lang="en-US" altLang="zh-CN" sz="1800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MS Shell Dlg" pitchFamily="18" charset="0"/>
              </a:rPr>
              <a:t>2、事故损失多为轻微碰擦，撞非机动车案件。</a:t>
            </a:r>
          </a:p>
          <a:p>
            <a:pPr>
              <a:lnSpc>
                <a:spcPts val="1000"/>
              </a:lnSpc>
            </a:pPr>
            <a:endParaRPr lang="en-US" altLang="zh-CN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ts val="1000"/>
              </a:lnSpc>
            </a:pPr>
            <a:endParaRPr lang="en-US" altLang="zh-CN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ts val="1000"/>
              </a:lnSpc>
            </a:pPr>
            <a:endParaRPr lang="en-US" altLang="zh-CN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ts val="1000"/>
              </a:lnSpc>
            </a:pPr>
            <a:endParaRPr lang="en-US" altLang="zh-CN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ts val="2500"/>
              </a:lnSpc>
              <a:tabLst>
                <a:tab pos="444500" algn="l"/>
              </a:tabLst>
            </a:pPr>
            <a:r>
              <a:rPr lang="en-US" altLang="zh-CN" dirty="0" smtClean="0">
                <a:latin typeface="宋体" panose="02010600030101010101" pitchFamily="2" charset="-122"/>
                <a:ea typeface="宋体" panose="02010600030101010101" pitchFamily="2" charset="-122"/>
              </a:rPr>
              <a:t>	</a:t>
            </a:r>
            <a:r>
              <a:rPr lang="en-US" altLang="zh-CN" sz="1800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MS Shell Dlg" pitchFamily="18" charset="0"/>
              </a:rPr>
              <a:t>王某的目的是进行保险诈骗，但手段行为是伪造、买卖国家机关公文。本案属于“蚂蚁搬家”</a:t>
            </a:r>
          </a:p>
          <a:p>
            <a:pPr>
              <a:lnSpc>
                <a:spcPts val="2100"/>
              </a:lnSpc>
              <a:tabLst>
                <a:tab pos="444500" algn="l"/>
              </a:tabLst>
            </a:pPr>
            <a:r>
              <a:rPr lang="en-US" altLang="zh-CN" sz="1800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MS Shell Dlg" pitchFamily="18" charset="0"/>
              </a:rPr>
              <a:t>式保险欺诈，未达个人进行保险诈骗罪的立案标准金额，故不构成保险诈骗罪。但他购买、伪造</a:t>
            </a:r>
          </a:p>
          <a:p>
            <a:pPr>
              <a:lnSpc>
                <a:spcPts val="2100"/>
              </a:lnSpc>
              <a:tabLst>
                <a:tab pos="444500" algn="l"/>
              </a:tabLst>
            </a:pPr>
            <a:r>
              <a:rPr lang="en-US" altLang="zh-CN" sz="1800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MS Shell Dlg" pitchFamily="18" charset="0"/>
              </a:rPr>
              <a:t>“道路交通事故认定书”，骗取保险公司理赔款，其手段行为已经触犯《中华人民共和国刑法》第</a:t>
            </a:r>
          </a:p>
          <a:p>
            <a:pPr>
              <a:lnSpc>
                <a:spcPts val="2100"/>
              </a:lnSpc>
              <a:tabLst>
                <a:tab pos="444500" algn="l"/>
              </a:tabLst>
            </a:pPr>
            <a:r>
              <a:rPr lang="en-US" altLang="zh-CN" sz="1800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MS Shell Dlg" pitchFamily="18" charset="0"/>
              </a:rPr>
              <a:t>二百八十条之规定，涉嫌伪造、变造、买卖国家机关公文、证件、印章罪。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495300" y="4076700"/>
            <a:ext cx="609600" cy="1651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400"/>
              </a:lnSpc>
              <a:tabLst/>
            </a:pPr>
            <a:r>
              <a:rPr lang="en-US" altLang="zh-CN" sz="2402" dirty="0" smtClean="0">
                <a:solidFill>
                  <a:srgbClr val="005DA4"/>
                </a:solidFill>
                <a:latin typeface="MS Shell Dlg" pitchFamily="18" charset="0"/>
                <a:cs typeface="MS Shell Dlg" pitchFamily="18" charset="0"/>
              </a:rPr>
              <a:t>特征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600"/>
              </a:lnSpc>
              <a:tabLst/>
            </a:pPr>
            <a:r>
              <a:rPr lang="en-US" altLang="zh-CN" sz="2400" dirty="0" smtClean="0">
                <a:solidFill>
                  <a:srgbClr val="005DA4"/>
                </a:solidFill>
                <a:latin typeface="MS Shell Dlg" pitchFamily="18" charset="0"/>
                <a:cs typeface="MS Shell Dlg" pitchFamily="18" charset="0"/>
              </a:rPr>
              <a:t>思考</a:t>
            </a:r>
          </a:p>
        </p:txBody>
      </p:sp>
      <p:sp>
        <p:nvSpPr>
          <p:cNvPr id="11" name="TextBox 1"/>
          <p:cNvSpPr txBox="1"/>
          <p:nvPr/>
        </p:nvSpPr>
        <p:spPr>
          <a:xfrm>
            <a:off x="495300" y="381000"/>
            <a:ext cx="11417300" cy="3238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700"/>
              </a:lnSpc>
              <a:tabLst>
                <a:tab pos="444500" algn="l"/>
                <a:tab pos="596900" algn="l"/>
                <a:tab pos="3848100" algn="l"/>
              </a:tabLst>
            </a:pPr>
            <a:r>
              <a:rPr lang="en-US" altLang="zh-CN" dirty="0" smtClean="0">
                <a:latin typeface="宋体" panose="02010600030101010101" pitchFamily="2" charset="-122"/>
                <a:ea typeface="宋体" panose="02010600030101010101" pitchFamily="2" charset="-122"/>
              </a:rPr>
              <a:t>		</a:t>
            </a:r>
            <a:r>
              <a:rPr lang="en-US" altLang="zh-CN" sz="2798" dirty="0" smtClean="0">
                <a:solidFill>
                  <a:srgbClr val="005171"/>
                </a:solidFill>
                <a:latin typeface="宋体" panose="02010600030101010101" pitchFamily="2" charset="-122"/>
                <a:ea typeface="宋体" panose="02010600030101010101" pitchFamily="2" charset="-122"/>
                <a:cs typeface="MS Shell Dlg" pitchFamily="18" charset="0"/>
              </a:rPr>
              <a:t>保险欺诈经典案例汇编：案例二</a:t>
            </a:r>
          </a:p>
          <a:p>
            <a:pPr>
              <a:lnSpc>
                <a:spcPts val="1000"/>
              </a:lnSpc>
            </a:pPr>
            <a:endParaRPr lang="en-US" altLang="zh-CN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ts val="3100"/>
              </a:lnSpc>
              <a:tabLst>
                <a:tab pos="444500" algn="l"/>
                <a:tab pos="596900" algn="l"/>
                <a:tab pos="3848100" algn="l"/>
              </a:tabLst>
            </a:pPr>
            <a:r>
              <a:rPr lang="en-US" altLang="zh-CN" dirty="0" smtClean="0">
                <a:latin typeface="宋体" panose="02010600030101010101" pitchFamily="2" charset="-122"/>
                <a:ea typeface="宋体" panose="02010600030101010101" pitchFamily="2" charset="-122"/>
              </a:rPr>
              <a:t>			</a:t>
            </a:r>
            <a:r>
              <a:rPr lang="en-US" altLang="zh-CN" sz="2795" dirty="0" smtClean="0">
                <a:solidFill>
                  <a:srgbClr val="005171"/>
                </a:solidFill>
                <a:latin typeface="宋体" panose="02010600030101010101" pitchFamily="2" charset="-122"/>
                <a:ea typeface="宋体" panose="02010600030101010101" pitchFamily="2" charset="-122"/>
                <a:cs typeface="MS Shell Dlg" pitchFamily="18" charset="0"/>
              </a:rPr>
              <a:t>“蚂蚁搬家”式保险欺诈</a:t>
            </a:r>
          </a:p>
          <a:p>
            <a:pPr>
              <a:lnSpc>
                <a:spcPts val="1000"/>
              </a:lnSpc>
            </a:pPr>
            <a:endParaRPr lang="en-US" altLang="zh-CN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ts val="2400"/>
              </a:lnSpc>
              <a:tabLst>
                <a:tab pos="444500" algn="l"/>
                <a:tab pos="596900" algn="l"/>
                <a:tab pos="3848100" algn="l"/>
              </a:tabLst>
            </a:pPr>
            <a:r>
              <a:rPr lang="en-US" altLang="zh-CN" dirty="0" smtClean="0">
                <a:latin typeface="宋体" panose="02010600030101010101" pitchFamily="2" charset="-122"/>
                <a:ea typeface="宋体" panose="02010600030101010101" pitchFamily="2" charset="-122"/>
              </a:rPr>
              <a:t>	</a:t>
            </a:r>
            <a:r>
              <a:rPr lang="en-US" altLang="zh-CN" sz="1800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MS Shell Dlg" pitchFamily="18" charset="0"/>
              </a:rPr>
              <a:t>王某是汽车美容店的修理工，因工作原因，平日里有人会向其兜售伪造的道路交通事故认定书，每份150元，</a:t>
            </a:r>
          </a:p>
          <a:p>
            <a:pPr>
              <a:lnSpc>
                <a:spcPts val="2100"/>
              </a:lnSpc>
              <a:tabLst>
                <a:tab pos="444500" algn="l"/>
                <a:tab pos="596900" algn="l"/>
                <a:tab pos="3848100" algn="l"/>
              </a:tabLst>
            </a:pPr>
            <a:r>
              <a:rPr lang="en-US" altLang="zh-CN" sz="1800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MS Shell Dlg" pitchFamily="18" charset="0"/>
              </a:rPr>
              <a:t>王某就拿了两张放在自己车里。</a:t>
            </a:r>
          </a:p>
          <a:p>
            <a:pPr>
              <a:lnSpc>
                <a:spcPts val="2100"/>
              </a:lnSpc>
              <a:tabLst>
                <a:tab pos="444500" algn="l"/>
                <a:tab pos="596900" algn="l"/>
                <a:tab pos="3848100" algn="l"/>
              </a:tabLst>
            </a:pPr>
            <a:r>
              <a:rPr lang="en-US" altLang="zh-CN" dirty="0" smtClean="0">
                <a:latin typeface="宋体" panose="02010600030101010101" pitchFamily="2" charset="-122"/>
                <a:ea typeface="宋体" panose="02010600030101010101" pitchFamily="2" charset="-122"/>
              </a:rPr>
              <a:t>	</a:t>
            </a:r>
            <a:r>
              <a:rPr lang="en-US" altLang="zh-CN" sz="1800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MS Shell Dlg" pitchFamily="18" charset="0"/>
              </a:rPr>
              <a:t>2016年9月，王某的朋友俞某来他店里准备修车，王某就让当初卖给他伪造的“道路交通事故认定书”的人根</a:t>
            </a:r>
          </a:p>
          <a:p>
            <a:pPr>
              <a:lnSpc>
                <a:spcPts val="2100"/>
              </a:lnSpc>
              <a:tabLst>
                <a:tab pos="444500" algn="l"/>
                <a:tab pos="596900" algn="l"/>
                <a:tab pos="3848100" algn="l"/>
              </a:tabLst>
            </a:pPr>
            <a:r>
              <a:rPr lang="en-US" altLang="zh-CN" sz="1800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MS Shell Dlg" pitchFamily="18" charset="0"/>
              </a:rPr>
              <a:t>据他提供的信息，填写好相关内容，然后王某自己拿着相关材料去定损，后拨打保险公司电话申请进保。一路下</a:t>
            </a:r>
          </a:p>
          <a:p>
            <a:pPr>
              <a:lnSpc>
                <a:spcPts val="2100"/>
              </a:lnSpc>
              <a:tabLst>
                <a:tab pos="444500" algn="l"/>
                <a:tab pos="596900" algn="l"/>
                <a:tab pos="3848100" algn="l"/>
              </a:tabLst>
            </a:pPr>
            <a:r>
              <a:rPr lang="en-US" altLang="zh-CN" sz="1802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MS Shell Dlg" pitchFamily="18" charset="0"/>
              </a:rPr>
              <a:t>来，俞某的车修好了，保险公司也顺利理赔，3000元的理赔款也顺利打到了俞某账上。俞某转手将3000元打给了</a:t>
            </a:r>
          </a:p>
          <a:p>
            <a:pPr>
              <a:lnSpc>
                <a:spcPts val="2100"/>
              </a:lnSpc>
              <a:tabLst>
                <a:tab pos="444500" algn="l"/>
                <a:tab pos="596900" algn="l"/>
                <a:tab pos="3848100" algn="l"/>
              </a:tabLst>
            </a:pPr>
            <a:r>
              <a:rPr lang="en-US" altLang="zh-CN" sz="1800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MS Shell Dlg" pitchFamily="18" charset="0"/>
              </a:rPr>
              <a:t>王某，其中2500元是修车费，500元是好处费。</a:t>
            </a:r>
          </a:p>
          <a:p>
            <a:pPr>
              <a:lnSpc>
                <a:spcPts val="2100"/>
              </a:lnSpc>
              <a:tabLst>
                <a:tab pos="444500" algn="l"/>
                <a:tab pos="596900" algn="l"/>
                <a:tab pos="3848100" algn="l"/>
              </a:tabLst>
            </a:pPr>
            <a:r>
              <a:rPr lang="en-US" altLang="zh-CN" dirty="0" smtClean="0">
                <a:latin typeface="宋体" panose="02010600030101010101" pitchFamily="2" charset="-122"/>
                <a:ea typeface="宋体" panose="02010600030101010101" pitchFamily="2" charset="-122"/>
              </a:rPr>
              <a:t>	</a:t>
            </a:r>
            <a:r>
              <a:rPr lang="en-US" altLang="zh-CN" sz="1800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MS Shell Dlg" pitchFamily="18" charset="0"/>
              </a:rPr>
              <a:t>2016年11月，王某自己的车要卖，需先修理，他就故伎重演，用买来的伪造的道路交通事故认定书进行骗保，</a:t>
            </a:r>
          </a:p>
          <a:p>
            <a:pPr>
              <a:lnSpc>
                <a:spcPts val="2100"/>
              </a:lnSpc>
              <a:tabLst>
                <a:tab pos="444500" algn="l"/>
                <a:tab pos="596900" algn="l"/>
                <a:tab pos="3848100" algn="l"/>
              </a:tabLst>
            </a:pPr>
            <a:r>
              <a:rPr lang="en-US" altLang="zh-CN" sz="1800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MS Shell Dlg" pitchFamily="18" charset="0"/>
              </a:rPr>
              <a:t>这次骗得的3150元全部进了王某的腰包。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9515" y="0"/>
            <a:ext cx="1122485" cy="1122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580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5000">
        <p:fade/>
      </p:transition>
    </mc:Choice>
    <mc:Fallback xmlns="">
      <p:transition spd="med" advTm="2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408431" y="0"/>
            <a:ext cx="466344" cy="876300"/>
          </a:xfrm>
          <a:custGeom>
            <a:avLst/>
            <a:gdLst>
              <a:gd name="connsiteX0" fmla="*/ 0 w 466344"/>
              <a:gd name="connsiteY0" fmla="*/ 0 h 876300"/>
              <a:gd name="connsiteX1" fmla="*/ 466343 w 466344"/>
              <a:gd name="connsiteY1" fmla="*/ 0 h 876300"/>
              <a:gd name="connsiteX2" fmla="*/ 466343 w 466344"/>
              <a:gd name="connsiteY2" fmla="*/ 642873 h 876300"/>
              <a:gd name="connsiteX3" fmla="*/ 233172 w 466344"/>
              <a:gd name="connsiteY3" fmla="*/ 876300 h 876300"/>
              <a:gd name="connsiteX4" fmla="*/ 233172 w 466344"/>
              <a:gd name="connsiteY4" fmla="*/ 876300 h 876300"/>
              <a:gd name="connsiteX5" fmla="*/ 0 w 466344"/>
              <a:gd name="connsiteY5" fmla="*/ 642873 h 876300"/>
              <a:gd name="connsiteX6" fmla="*/ 0 w 466344"/>
              <a:gd name="connsiteY6" fmla="*/ 0 h 8763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466344" h="876300">
                <a:moveTo>
                  <a:pt x="0" y="0"/>
                </a:moveTo>
                <a:lnTo>
                  <a:pt x="466343" y="0"/>
                </a:lnTo>
                <a:lnTo>
                  <a:pt x="466343" y="642873"/>
                </a:lnTo>
                <a:cubicBezTo>
                  <a:pt x="466343" y="771779"/>
                  <a:pt x="361950" y="876300"/>
                  <a:pt x="233172" y="876300"/>
                </a:cubicBezTo>
                <a:lnTo>
                  <a:pt x="233172" y="876300"/>
                </a:lnTo>
                <a:cubicBezTo>
                  <a:pt x="104394" y="876300"/>
                  <a:pt x="0" y="771779"/>
                  <a:pt x="0" y="642873"/>
                </a:cubicBezTo>
                <a:lnTo>
                  <a:pt x="0" y="0"/>
                </a:lnTo>
              </a:path>
            </a:pathLst>
          </a:custGeom>
          <a:solidFill>
            <a:srgbClr val="005171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467868" y="469391"/>
            <a:ext cx="345948" cy="345948"/>
          </a:xfrm>
          <a:custGeom>
            <a:avLst/>
            <a:gdLst>
              <a:gd name="connsiteX0" fmla="*/ 0 w 345948"/>
              <a:gd name="connsiteY0" fmla="*/ 172974 h 345948"/>
              <a:gd name="connsiteX1" fmla="*/ 172973 w 345948"/>
              <a:gd name="connsiteY1" fmla="*/ 0 h 345948"/>
              <a:gd name="connsiteX2" fmla="*/ 345948 w 345948"/>
              <a:gd name="connsiteY2" fmla="*/ 172974 h 345948"/>
              <a:gd name="connsiteX3" fmla="*/ 172973 w 345948"/>
              <a:gd name="connsiteY3" fmla="*/ 345947 h 345948"/>
              <a:gd name="connsiteX4" fmla="*/ 0 w 345948"/>
              <a:gd name="connsiteY4" fmla="*/ 172974 h 34594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45948" h="345948">
                <a:moveTo>
                  <a:pt x="0" y="172974"/>
                </a:moveTo>
                <a:cubicBezTo>
                  <a:pt x="0" y="77470"/>
                  <a:pt x="77444" y="0"/>
                  <a:pt x="172973" y="0"/>
                </a:cubicBezTo>
                <a:cubicBezTo>
                  <a:pt x="268503" y="0"/>
                  <a:pt x="345948" y="77470"/>
                  <a:pt x="345948" y="172974"/>
                </a:cubicBezTo>
                <a:cubicBezTo>
                  <a:pt x="345948" y="268477"/>
                  <a:pt x="268503" y="345947"/>
                  <a:pt x="172973" y="345947"/>
                </a:cubicBezTo>
                <a:cubicBezTo>
                  <a:pt x="77444" y="345947"/>
                  <a:pt x="0" y="268477"/>
                  <a:pt x="0" y="172974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1214627" y="4311396"/>
            <a:ext cx="579119" cy="193547"/>
          </a:xfrm>
          <a:custGeom>
            <a:avLst/>
            <a:gdLst>
              <a:gd name="connsiteX0" fmla="*/ 0 w 579119"/>
              <a:gd name="connsiteY0" fmla="*/ 48386 h 193547"/>
              <a:gd name="connsiteX1" fmla="*/ 482345 w 579119"/>
              <a:gd name="connsiteY1" fmla="*/ 48386 h 193547"/>
              <a:gd name="connsiteX2" fmla="*/ 482345 w 579119"/>
              <a:gd name="connsiteY2" fmla="*/ 0 h 193547"/>
              <a:gd name="connsiteX3" fmla="*/ 579120 w 579119"/>
              <a:gd name="connsiteY3" fmla="*/ 96773 h 193547"/>
              <a:gd name="connsiteX4" fmla="*/ 482345 w 579119"/>
              <a:gd name="connsiteY4" fmla="*/ 193547 h 193547"/>
              <a:gd name="connsiteX5" fmla="*/ 482345 w 579119"/>
              <a:gd name="connsiteY5" fmla="*/ 145160 h 193547"/>
              <a:gd name="connsiteX6" fmla="*/ 0 w 579119"/>
              <a:gd name="connsiteY6" fmla="*/ 145160 h 193547"/>
              <a:gd name="connsiteX7" fmla="*/ 0 w 579119"/>
              <a:gd name="connsiteY7" fmla="*/ 48386 h 19354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579119" h="193547">
                <a:moveTo>
                  <a:pt x="0" y="48386"/>
                </a:moveTo>
                <a:lnTo>
                  <a:pt x="482345" y="48386"/>
                </a:lnTo>
                <a:lnTo>
                  <a:pt x="482345" y="0"/>
                </a:lnTo>
                <a:lnTo>
                  <a:pt x="579120" y="96773"/>
                </a:lnTo>
                <a:lnTo>
                  <a:pt x="482345" y="193547"/>
                </a:lnTo>
                <a:lnTo>
                  <a:pt x="482345" y="145160"/>
                </a:lnTo>
                <a:lnTo>
                  <a:pt x="0" y="145160"/>
                </a:lnTo>
                <a:lnTo>
                  <a:pt x="0" y="48386"/>
                </a:lnTo>
              </a:path>
            </a:pathLst>
          </a:custGeom>
          <a:solidFill>
            <a:srgbClr val="0070C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1208277" y="4305046"/>
            <a:ext cx="591819" cy="206247"/>
          </a:xfrm>
          <a:custGeom>
            <a:avLst/>
            <a:gdLst>
              <a:gd name="connsiteX0" fmla="*/ 6350 w 591819"/>
              <a:gd name="connsiteY0" fmla="*/ 54736 h 206247"/>
              <a:gd name="connsiteX1" fmla="*/ 488695 w 591819"/>
              <a:gd name="connsiteY1" fmla="*/ 54736 h 206247"/>
              <a:gd name="connsiteX2" fmla="*/ 488695 w 591819"/>
              <a:gd name="connsiteY2" fmla="*/ 6350 h 206247"/>
              <a:gd name="connsiteX3" fmla="*/ 585470 w 591819"/>
              <a:gd name="connsiteY3" fmla="*/ 103123 h 206247"/>
              <a:gd name="connsiteX4" fmla="*/ 488695 w 591819"/>
              <a:gd name="connsiteY4" fmla="*/ 199897 h 206247"/>
              <a:gd name="connsiteX5" fmla="*/ 488695 w 591819"/>
              <a:gd name="connsiteY5" fmla="*/ 151510 h 206247"/>
              <a:gd name="connsiteX6" fmla="*/ 6350 w 591819"/>
              <a:gd name="connsiteY6" fmla="*/ 151510 h 206247"/>
              <a:gd name="connsiteX7" fmla="*/ 6350 w 591819"/>
              <a:gd name="connsiteY7" fmla="*/ 54736 h 20624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591819" h="206247">
                <a:moveTo>
                  <a:pt x="6350" y="54736"/>
                </a:moveTo>
                <a:lnTo>
                  <a:pt x="488695" y="54736"/>
                </a:lnTo>
                <a:lnTo>
                  <a:pt x="488695" y="6350"/>
                </a:lnTo>
                <a:lnTo>
                  <a:pt x="585470" y="103123"/>
                </a:lnTo>
                <a:lnTo>
                  <a:pt x="488695" y="199897"/>
                </a:lnTo>
                <a:lnTo>
                  <a:pt x="488695" y="151510"/>
                </a:lnTo>
                <a:lnTo>
                  <a:pt x="6350" y="151510"/>
                </a:lnTo>
                <a:lnTo>
                  <a:pt x="6350" y="54736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3951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1214627" y="5594603"/>
            <a:ext cx="579119" cy="195072"/>
          </a:xfrm>
          <a:custGeom>
            <a:avLst/>
            <a:gdLst>
              <a:gd name="connsiteX0" fmla="*/ 0 w 579119"/>
              <a:gd name="connsiteY0" fmla="*/ 48767 h 195072"/>
              <a:gd name="connsiteX1" fmla="*/ 481583 w 579119"/>
              <a:gd name="connsiteY1" fmla="*/ 48767 h 195072"/>
              <a:gd name="connsiteX2" fmla="*/ 481583 w 579119"/>
              <a:gd name="connsiteY2" fmla="*/ 0 h 195072"/>
              <a:gd name="connsiteX3" fmla="*/ 579120 w 579119"/>
              <a:gd name="connsiteY3" fmla="*/ 97536 h 195072"/>
              <a:gd name="connsiteX4" fmla="*/ 481583 w 579119"/>
              <a:gd name="connsiteY4" fmla="*/ 195072 h 195072"/>
              <a:gd name="connsiteX5" fmla="*/ 481583 w 579119"/>
              <a:gd name="connsiteY5" fmla="*/ 146304 h 195072"/>
              <a:gd name="connsiteX6" fmla="*/ 0 w 579119"/>
              <a:gd name="connsiteY6" fmla="*/ 146304 h 195072"/>
              <a:gd name="connsiteX7" fmla="*/ 0 w 579119"/>
              <a:gd name="connsiteY7" fmla="*/ 48767 h 19507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579119" h="195072">
                <a:moveTo>
                  <a:pt x="0" y="48767"/>
                </a:moveTo>
                <a:lnTo>
                  <a:pt x="481583" y="48767"/>
                </a:lnTo>
                <a:lnTo>
                  <a:pt x="481583" y="0"/>
                </a:lnTo>
                <a:lnTo>
                  <a:pt x="579120" y="97536"/>
                </a:lnTo>
                <a:lnTo>
                  <a:pt x="481583" y="195072"/>
                </a:lnTo>
                <a:lnTo>
                  <a:pt x="481583" y="146304"/>
                </a:lnTo>
                <a:lnTo>
                  <a:pt x="0" y="146304"/>
                </a:lnTo>
                <a:lnTo>
                  <a:pt x="0" y="48767"/>
                </a:lnTo>
              </a:path>
            </a:pathLst>
          </a:custGeom>
          <a:solidFill>
            <a:srgbClr val="0070C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3"/>
          <p:cNvSpPr/>
          <p:nvPr/>
        </p:nvSpPr>
        <p:spPr>
          <a:xfrm>
            <a:off x="1208277" y="5588253"/>
            <a:ext cx="591819" cy="207772"/>
          </a:xfrm>
          <a:custGeom>
            <a:avLst/>
            <a:gdLst>
              <a:gd name="connsiteX0" fmla="*/ 6350 w 591819"/>
              <a:gd name="connsiteY0" fmla="*/ 55117 h 207772"/>
              <a:gd name="connsiteX1" fmla="*/ 487933 w 591819"/>
              <a:gd name="connsiteY1" fmla="*/ 55117 h 207772"/>
              <a:gd name="connsiteX2" fmla="*/ 487933 w 591819"/>
              <a:gd name="connsiteY2" fmla="*/ 6350 h 207772"/>
              <a:gd name="connsiteX3" fmla="*/ 585470 w 591819"/>
              <a:gd name="connsiteY3" fmla="*/ 103886 h 207772"/>
              <a:gd name="connsiteX4" fmla="*/ 487933 w 591819"/>
              <a:gd name="connsiteY4" fmla="*/ 201422 h 207772"/>
              <a:gd name="connsiteX5" fmla="*/ 487933 w 591819"/>
              <a:gd name="connsiteY5" fmla="*/ 152654 h 207772"/>
              <a:gd name="connsiteX6" fmla="*/ 6350 w 591819"/>
              <a:gd name="connsiteY6" fmla="*/ 152654 h 207772"/>
              <a:gd name="connsiteX7" fmla="*/ 6350 w 591819"/>
              <a:gd name="connsiteY7" fmla="*/ 55117 h 20777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</a:cxnLst>
            <a:rect l="l" t="t" r="r" b="b"/>
            <a:pathLst>
              <a:path w="591819" h="207772">
                <a:moveTo>
                  <a:pt x="6350" y="55117"/>
                </a:moveTo>
                <a:lnTo>
                  <a:pt x="487933" y="55117"/>
                </a:lnTo>
                <a:lnTo>
                  <a:pt x="487933" y="6350"/>
                </a:lnTo>
                <a:lnTo>
                  <a:pt x="585470" y="103886"/>
                </a:lnTo>
                <a:lnTo>
                  <a:pt x="487933" y="201422"/>
                </a:lnTo>
                <a:lnTo>
                  <a:pt x="487933" y="152654"/>
                </a:lnTo>
                <a:lnTo>
                  <a:pt x="6350" y="152654"/>
                </a:lnTo>
                <a:lnTo>
                  <a:pt x="6350" y="55117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003951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0700" y="533400"/>
            <a:ext cx="241300" cy="215900"/>
          </a:xfrm>
          <a:prstGeom prst="rect">
            <a:avLst/>
          </a:prstGeom>
          <a:noFill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955800" y="4216400"/>
            <a:ext cx="10041210" cy="188000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>
                <a:tab pos="368300" algn="l"/>
                <a:tab pos="457200" algn="l"/>
              </a:tabLst>
            </a:pPr>
            <a:r>
              <a:rPr lang="en-US" altLang="zh-CN" sz="1800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MS Shell Dlg" pitchFamily="18" charset="0"/>
              </a:rPr>
              <a:t>1、两车碰撞的痕迹明显不符；</a:t>
            </a:r>
          </a:p>
          <a:p>
            <a:pPr>
              <a:lnSpc>
                <a:spcPts val="2100"/>
              </a:lnSpc>
              <a:tabLst>
                <a:tab pos="368300" algn="l"/>
                <a:tab pos="457200" algn="l"/>
              </a:tabLst>
            </a:pPr>
            <a:r>
              <a:rPr lang="en-US" altLang="zh-CN" sz="1800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MS Shell Dlg" pitchFamily="18" charset="0"/>
              </a:rPr>
              <a:t>2、面包车的定损点为浦东某汽车修理厂，与面包车驾驶员申请理赔款时提供的开具修车发票上的公</a:t>
            </a:r>
          </a:p>
          <a:p>
            <a:pPr>
              <a:lnSpc>
                <a:spcPts val="2100"/>
              </a:lnSpc>
              <a:tabLst>
                <a:tab pos="368300" algn="l"/>
                <a:tab pos="457200" algn="l"/>
              </a:tabLst>
            </a:pPr>
            <a:r>
              <a:rPr lang="en-US" altLang="zh-CN" dirty="0" smtClean="0">
                <a:latin typeface="宋体" panose="02010600030101010101" pitchFamily="2" charset="-122"/>
                <a:ea typeface="宋体" panose="02010600030101010101" pitchFamily="2" charset="-122"/>
              </a:rPr>
              <a:t>	</a:t>
            </a:r>
            <a:r>
              <a:rPr lang="en-US" altLang="zh-CN" sz="1800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MS Shell Dlg" pitchFamily="18" charset="0"/>
              </a:rPr>
              <a:t>司不符。</a:t>
            </a:r>
          </a:p>
          <a:p>
            <a:pPr>
              <a:lnSpc>
                <a:spcPts val="1000"/>
              </a:lnSpc>
            </a:pPr>
            <a:endParaRPr lang="en-US" altLang="zh-CN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ts val="1000"/>
              </a:lnSpc>
            </a:pPr>
            <a:endParaRPr lang="en-US" altLang="zh-CN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ts val="1000"/>
              </a:lnSpc>
            </a:pPr>
            <a:endParaRPr lang="en-US" altLang="zh-CN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ts val="1000"/>
              </a:lnSpc>
            </a:pPr>
            <a:endParaRPr lang="en-US" altLang="zh-CN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ts val="2200"/>
              </a:lnSpc>
              <a:tabLst>
                <a:tab pos="368300" algn="l"/>
                <a:tab pos="457200" algn="l"/>
              </a:tabLst>
            </a:pPr>
            <a:r>
              <a:rPr lang="en-US" altLang="zh-CN" dirty="0" smtClean="0">
                <a:latin typeface="宋体" panose="02010600030101010101" pitchFamily="2" charset="-122"/>
                <a:ea typeface="宋体" panose="02010600030101010101" pitchFamily="2" charset="-122"/>
              </a:rPr>
              <a:t>		</a:t>
            </a:r>
            <a:r>
              <a:rPr lang="en-US" altLang="zh-CN" sz="1800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MS Shell Dlg" pitchFamily="18" charset="0"/>
              </a:rPr>
              <a:t>拼凑故意制造交通事故仍是当前车险欺诈的主要形式之一，保险公司应特别留意两车均非车主</a:t>
            </a:r>
          </a:p>
          <a:p>
            <a:pPr>
              <a:lnSpc>
                <a:spcPts val="2100"/>
              </a:lnSpc>
              <a:tabLst>
                <a:tab pos="368300" algn="l"/>
                <a:tab pos="457200" algn="l"/>
              </a:tabLst>
            </a:pPr>
            <a:r>
              <a:rPr lang="en-US" altLang="zh-CN" sz="1800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MS Shell Dlg" pitchFamily="18" charset="0"/>
              </a:rPr>
              <a:t>本人驾驶的高端车与低端车碰撞案件，发现疑点，及时联系公安机关介入。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495300" y="4330700"/>
            <a:ext cx="609600" cy="1612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400"/>
              </a:lnSpc>
              <a:tabLst/>
            </a:pPr>
            <a:r>
              <a:rPr lang="en-US" altLang="zh-CN" sz="2402" dirty="0" smtClean="0">
                <a:solidFill>
                  <a:srgbClr val="005DA4"/>
                </a:solidFill>
                <a:latin typeface="MS Shell Dlg" pitchFamily="18" charset="0"/>
                <a:cs typeface="MS Shell Dlg" pitchFamily="18" charset="0"/>
              </a:rPr>
              <a:t>特征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300"/>
              </a:lnSpc>
              <a:tabLst/>
            </a:pPr>
            <a:r>
              <a:rPr lang="en-US" altLang="zh-CN" sz="2400" dirty="0" smtClean="0">
                <a:solidFill>
                  <a:srgbClr val="005DA4"/>
                </a:solidFill>
                <a:latin typeface="MS Shell Dlg" pitchFamily="18" charset="0"/>
                <a:cs typeface="MS Shell Dlg" pitchFamily="18" charset="0"/>
              </a:rPr>
              <a:t>思考</a:t>
            </a:r>
          </a:p>
        </p:txBody>
      </p:sp>
      <p:sp>
        <p:nvSpPr>
          <p:cNvPr id="11" name="TextBox 1"/>
          <p:cNvSpPr txBox="1"/>
          <p:nvPr/>
        </p:nvSpPr>
        <p:spPr>
          <a:xfrm>
            <a:off x="495300" y="381000"/>
            <a:ext cx="11645900" cy="3517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700"/>
              </a:lnSpc>
              <a:tabLst>
                <a:tab pos="444500" algn="l"/>
                <a:tab pos="596900" algn="l"/>
                <a:tab pos="4381500" algn="l"/>
              </a:tabLst>
            </a:pPr>
            <a:r>
              <a:rPr lang="en-US" altLang="zh-CN" dirty="0" smtClean="0">
                <a:latin typeface="宋体" panose="02010600030101010101" pitchFamily="2" charset="-122"/>
                <a:ea typeface="宋体" panose="02010600030101010101" pitchFamily="2" charset="-122"/>
              </a:rPr>
              <a:t>		</a:t>
            </a:r>
            <a:r>
              <a:rPr lang="en-US" altLang="zh-CN" sz="2798" dirty="0" smtClean="0">
                <a:solidFill>
                  <a:srgbClr val="005171"/>
                </a:solidFill>
                <a:latin typeface="宋体" panose="02010600030101010101" pitchFamily="2" charset="-122"/>
                <a:ea typeface="宋体" panose="02010600030101010101" pitchFamily="2" charset="-122"/>
                <a:cs typeface="MS Shell Dlg" pitchFamily="18" charset="0"/>
              </a:rPr>
              <a:t>保险欺诈经典案例汇编：案例三</a:t>
            </a:r>
          </a:p>
          <a:p>
            <a:pPr>
              <a:lnSpc>
                <a:spcPts val="1000"/>
              </a:lnSpc>
            </a:pPr>
            <a:endParaRPr lang="en-US" altLang="zh-CN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ts val="3100"/>
              </a:lnSpc>
              <a:tabLst>
                <a:tab pos="444500" algn="l"/>
                <a:tab pos="596900" algn="l"/>
                <a:tab pos="4381500" algn="l"/>
              </a:tabLst>
            </a:pPr>
            <a:r>
              <a:rPr lang="en-US" altLang="zh-CN" dirty="0" smtClean="0">
                <a:latin typeface="宋体" panose="02010600030101010101" pitchFamily="2" charset="-122"/>
                <a:ea typeface="宋体" panose="02010600030101010101" pitchFamily="2" charset="-122"/>
              </a:rPr>
              <a:t>			</a:t>
            </a:r>
            <a:r>
              <a:rPr lang="en-US" altLang="zh-CN" sz="2795" dirty="0" smtClean="0">
                <a:solidFill>
                  <a:srgbClr val="005171"/>
                </a:solidFill>
                <a:latin typeface="宋体" panose="02010600030101010101" pitchFamily="2" charset="-122"/>
                <a:ea typeface="宋体" panose="02010600030101010101" pitchFamily="2" charset="-122"/>
                <a:cs typeface="MS Shell Dlg" pitchFamily="18" charset="0"/>
              </a:rPr>
              <a:t>婚车变“骗保车”</a:t>
            </a:r>
          </a:p>
          <a:p>
            <a:pPr>
              <a:lnSpc>
                <a:spcPts val="1000"/>
              </a:lnSpc>
            </a:pPr>
            <a:endParaRPr lang="en-US" altLang="zh-CN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ts val="2400"/>
              </a:lnSpc>
              <a:tabLst>
                <a:tab pos="444500" algn="l"/>
                <a:tab pos="596900" algn="l"/>
                <a:tab pos="4381500" algn="l"/>
              </a:tabLst>
            </a:pPr>
            <a:r>
              <a:rPr lang="en-US" altLang="zh-CN" dirty="0" smtClean="0">
                <a:latin typeface="宋体" panose="02010600030101010101" pitchFamily="2" charset="-122"/>
                <a:ea typeface="宋体" panose="02010600030101010101" pitchFamily="2" charset="-122"/>
              </a:rPr>
              <a:t>	</a:t>
            </a:r>
            <a:r>
              <a:rPr lang="en-US" altLang="zh-CN" sz="1800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MS Shell Dlg" pitchFamily="18" charset="0"/>
              </a:rPr>
              <a:t>罗某因朋友结婚需要，向他人借用了一辆保时捷跑车作婚车。借到车的罗某在检查时发现跑车车身有损伤，询</a:t>
            </a:r>
          </a:p>
          <a:p>
            <a:pPr>
              <a:lnSpc>
                <a:spcPts val="2100"/>
              </a:lnSpc>
              <a:tabLst>
                <a:tab pos="444500" algn="l"/>
                <a:tab pos="596900" algn="l"/>
                <a:tab pos="4381500" algn="l"/>
              </a:tabLst>
            </a:pPr>
            <a:r>
              <a:rPr lang="en-US" altLang="zh-CN" sz="1800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MS Shell Dlg" pitchFamily="18" charset="0"/>
              </a:rPr>
              <a:t>问车主后得知车辆之前发生过交通事故，还没来得及去修理。罗某突发奇想：何不用这辆有损伤的豪华婚车制造</a:t>
            </a:r>
          </a:p>
          <a:p>
            <a:pPr>
              <a:lnSpc>
                <a:spcPts val="2100"/>
              </a:lnSpc>
              <a:tabLst>
                <a:tab pos="444500" algn="l"/>
                <a:tab pos="596900" algn="l"/>
                <a:tab pos="4381500" algn="l"/>
              </a:tabLst>
            </a:pPr>
            <a:r>
              <a:rPr lang="en-US" altLang="zh-CN" sz="1800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MS Shell Dlg" pitchFamily="18" charset="0"/>
              </a:rPr>
              <a:t>一起假交通事故，趁机捞一笔保险公司的理赔款。</a:t>
            </a:r>
          </a:p>
          <a:p>
            <a:pPr>
              <a:lnSpc>
                <a:spcPts val="2100"/>
              </a:lnSpc>
              <a:tabLst>
                <a:tab pos="444500" algn="l"/>
                <a:tab pos="596900" algn="l"/>
                <a:tab pos="4381500" algn="l"/>
              </a:tabLst>
            </a:pPr>
            <a:r>
              <a:rPr lang="en-US" altLang="zh-CN" dirty="0" smtClean="0">
                <a:latin typeface="宋体" panose="02010600030101010101" pitchFamily="2" charset="-122"/>
                <a:ea typeface="宋体" panose="02010600030101010101" pitchFamily="2" charset="-122"/>
              </a:rPr>
              <a:t>	</a:t>
            </a:r>
            <a:r>
              <a:rPr lang="en-US" altLang="zh-CN" sz="1800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MS Shell Dlg" pitchFamily="18" charset="0"/>
              </a:rPr>
              <a:t>罗某找到了在某汽车维修公司工作的阮某，将自己的计划告知了阮某，并答应事成之后给阮某可观的报酬，阮</a:t>
            </a:r>
          </a:p>
          <a:p>
            <a:pPr>
              <a:lnSpc>
                <a:spcPts val="2100"/>
              </a:lnSpc>
              <a:tabLst>
                <a:tab pos="444500" algn="l"/>
                <a:tab pos="596900" algn="l"/>
                <a:tab pos="4381500" algn="l"/>
              </a:tabLst>
            </a:pPr>
            <a:r>
              <a:rPr lang="en-US" altLang="zh-CN" sz="1802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MS Shell Dlg" pitchFamily="18" charset="0"/>
              </a:rPr>
              <a:t>某一口答应与罗某合作。之后，阮某偷偷将汽车维修公司内正在进行保养维修的面包车擅自开走，为了不暴露自</a:t>
            </a:r>
          </a:p>
          <a:p>
            <a:pPr>
              <a:lnSpc>
                <a:spcPts val="2100"/>
              </a:lnSpc>
              <a:tabLst>
                <a:tab pos="444500" algn="l"/>
                <a:tab pos="596900" algn="l"/>
                <a:tab pos="4381500" algn="l"/>
              </a:tabLst>
            </a:pPr>
            <a:r>
              <a:rPr lang="en-US" altLang="zh-CN" sz="1800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MS Shell Dlg" pitchFamily="18" charset="0"/>
              </a:rPr>
              <a:t>己，阮某还找老乡赵某来帮忙，充当面包车驾驶员。</a:t>
            </a:r>
          </a:p>
          <a:p>
            <a:pPr>
              <a:lnSpc>
                <a:spcPts val="2100"/>
              </a:lnSpc>
              <a:tabLst>
                <a:tab pos="444500" algn="l"/>
                <a:tab pos="596900" algn="l"/>
                <a:tab pos="4381500" algn="l"/>
              </a:tabLst>
            </a:pPr>
            <a:r>
              <a:rPr lang="en-US" altLang="zh-CN" dirty="0" smtClean="0">
                <a:latin typeface="宋体" panose="02010600030101010101" pitchFamily="2" charset="-122"/>
                <a:ea typeface="宋体" panose="02010600030101010101" pitchFamily="2" charset="-122"/>
              </a:rPr>
              <a:t>	</a:t>
            </a:r>
            <a:r>
              <a:rPr lang="en-US" altLang="zh-CN" sz="1800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MS Shell Dlg" pitchFamily="18" charset="0"/>
              </a:rPr>
              <a:t>到了约定的时间，罗某等人先分别驾驶保时捷车和面包车行驶至一个偏僻路段，布置出刚发生交通事故的现场。</a:t>
            </a:r>
          </a:p>
          <a:p>
            <a:pPr>
              <a:lnSpc>
                <a:spcPts val="2100"/>
              </a:lnSpc>
              <a:tabLst>
                <a:tab pos="444500" algn="l"/>
                <a:tab pos="596900" algn="l"/>
                <a:tab pos="4381500" algn="l"/>
              </a:tabLst>
            </a:pPr>
            <a:r>
              <a:rPr lang="en-US" altLang="zh-CN" sz="1800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MS Shell Dlg" pitchFamily="18" charset="0"/>
              </a:rPr>
              <a:t>紧接着，阮某的老乡赵某报了警，谎称自己驾车碰撞了保时捷车，等交警赶到后，罗某等人便按事先商量好的说</a:t>
            </a:r>
          </a:p>
          <a:p>
            <a:pPr>
              <a:lnSpc>
                <a:spcPts val="2100"/>
              </a:lnSpc>
              <a:tabLst>
                <a:tab pos="444500" algn="l"/>
                <a:tab pos="596900" algn="l"/>
                <a:tab pos="4381500" algn="l"/>
              </a:tabLst>
            </a:pPr>
            <a:r>
              <a:rPr lang="en-US" altLang="zh-CN" sz="1800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MS Shell Dlg" pitchFamily="18" charset="0"/>
              </a:rPr>
              <a:t>法向交警说明事故情况。交警走后，阮某再将赵某的驾驶证拿走办理保险理赔事宜，并给了赵某500元“辛苦费”。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9515" y="12191"/>
            <a:ext cx="1122485" cy="1122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801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5000">
        <p:fade/>
      </p:transition>
    </mc:Choice>
    <mc:Fallback xmlns="">
      <p:transition spd="med" advTm="2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408431" y="0"/>
            <a:ext cx="466344" cy="876300"/>
          </a:xfrm>
          <a:custGeom>
            <a:avLst/>
            <a:gdLst>
              <a:gd name="connsiteX0" fmla="*/ 0 w 466344"/>
              <a:gd name="connsiteY0" fmla="*/ 0 h 876300"/>
              <a:gd name="connsiteX1" fmla="*/ 466343 w 466344"/>
              <a:gd name="connsiteY1" fmla="*/ 0 h 876300"/>
              <a:gd name="connsiteX2" fmla="*/ 466343 w 466344"/>
              <a:gd name="connsiteY2" fmla="*/ 642873 h 876300"/>
              <a:gd name="connsiteX3" fmla="*/ 233172 w 466344"/>
              <a:gd name="connsiteY3" fmla="*/ 876300 h 876300"/>
              <a:gd name="connsiteX4" fmla="*/ 233172 w 466344"/>
              <a:gd name="connsiteY4" fmla="*/ 876300 h 876300"/>
              <a:gd name="connsiteX5" fmla="*/ 0 w 466344"/>
              <a:gd name="connsiteY5" fmla="*/ 642873 h 876300"/>
              <a:gd name="connsiteX6" fmla="*/ 0 w 466344"/>
              <a:gd name="connsiteY6" fmla="*/ 0 h 8763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466344" h="876300">
                <a:moveTo>
                  <a:pt x="0" y="0"/>
                </a:moveTo>
                <a:lnTo>
                  <a:pt x="466343" y="0"/>
                </a:lnTo>
                <a:lnTo>
                  <a:pt x="466343" y="642873"/>
                </a:lnTo>
                <a:cubicBezTo>
                  <a:pt x="466343" y="771779"/>
                  <a:pt x="361950" y="876300"/>
                  <a:pt x="233172" y="876300"/>
                </a:cubicBezTo>
                <a:lnTo>
                  <a:pt x="233172" y="876300"/>
                </a:lnTo>
                <a:cubicBezTo>
                  <a:pt x="104394" y="876300"/>
                  <a:pt x="0" y="771779"/>
                  <a:pt x="0" y="642873"/>
                </a:cubicBezTo>
                <a:lnTo>
                  <a:pt x="0" y="0"/>
                </a:lnTo>
              </a:path>
            </a:pathLst>
          </a:custGeom>
          <a:solidFill>
            <a:srgbClr val="005171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467868" y="469391"/>
            <a:ext cx="345948" cy="345948"/>
          </a:xfrm>
          <a:custGeom>
            <a:avLst/>
            <a:gdLst>
              <a:gd name="connsiteX0" fmla="*/ 0 w 345948"/>
              <a:gd name="connsiteY0" fmla="*/ 172974 h 345948"/>
              <a:gd name="connsiteX1" fmla="*/ 172973 w 345948"/>
              <a:gd name="connsiteY1" fmla="*/ 0 h 345948"/>
              <a:gd name="connsiteX2" fmla="*/ 345948 w 345948"/>
              <a:gd name="connsiteY2" fmla="*/ 172974 h 345948"/>
              <a:gd name="connsiteX3" fmla="*/ 172973 w 345948"/>
              <a:gd name="connsiteY3" fmla="*/ 345947 h 345948"/>
              <a:gd name="connsiteX4" fmla="*/ 0 w 345948"/>
              <a:gd name="connsiteY4" fmla="*/ 172974 h 34594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45948" h="345948">
                <a:moveTo>
                  <a:pt x="0" y="172974"/>
                </a:moveTo>
                <a:cubicBezTo>
                  <a:pt x="0" y="77470"/>
                  <a:pt x="77444" y="0"/>
                  <a:pt x="172973" y="0"/>
                </a:cubicBezTo>
                <a:cubicBezTo>
                  <a:pt x="268503" y="0"/>
                  <a:pt x="345948" y="77470"/>
                  <a:pt x="345948" y="172974"/>
                </a:cubicBezTo>
                <a:cubicBezTo>
                  <a:pt x="345948" y="268477"/>
                  <a:pt x="268503" y="345947"/>
                  <a:pt x="172973" y="345947"/>
                </a:cubicBezTo>
                <a:cubicBezTo>
                  <a:pt x="77444" y="345947"/>
                  <a:pt x="0" y="268477"/>
                  <a:pt x="0" y="172974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3189732" y="1589532"/>
            <a:ext cx="6925056" cy="693419"/>
          </a:xfrm>
          <a:custGeom>
            <a:avLst/>
            <a:gdLst>
              <a:gd name="connsiteX0" fmla="*/ 0 w 6925056"/>
              <a:gd name="connsiteY0" fmla="*/ 50164 h 693419"/>
              <a:gd name="connsiteX1" fmla="*/ 50164 w 6925056"/>
              <a:gd name="connsiteY1" fmla="*/ 0 h 693419"/>
              <a:gd name="connsiteX2" fmla="*/ 6874890 w 6925056"/>
              <a:gd name="connsiteY2" fmla="*/ 0 h 693419"/>
              <a:gd name="connsiteX3" fmla="*/ 6925055 w 6925056"/>
              <a:gd name="connsiteY3" fmla="*/ 50164 h 693419"/>
              <a:gd name="connsiteX4" fmla="*/ 6925055 w 6925056"/>
              <a:gd name="connsiteY4" fmla="*/ 643254 h 693419"/>
              <a:gd name="connsiteX5" fmla="*/ 6874890 w 6925056"/>
              <a:gd name="connsiteY5" fmla="*/ 693419 h 693419"/>
              <a:gd name="connsiteX6" fmla="*/ 50164 w 6925056"/>
              <a:gd name="connsiteY6" fmla="*/ 693419 h 693419"/>
              <a:gd name="connsiteX7" fmla="*/ 0 w 6925056"/>
              <a:gd name="connsiteY7" fmla="*/ 643254 h 693419"/>
              <a:gd name="connsiteX8" fmla="*/ 0 w 6925056"/>
              <a:gd name="connsiteY8" fmla="*/ 50164 h 69341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6925056" h="693419">
                <a:moveTo>
                  <a:pt x="0" y="50164"/>
                </a:moveTo>
                <a:cubicBezTo>
                  <a:pt x="0" y="22478"/>
                  <a:pt x="22478" y="0"/>
                  <a:pt x="50164" y="0"/>
                </a:cubicBezTo>
                <a:lnTo>
                  <a:pt x="6874890" y="0"/>
                </a:lnTo>
                <a:cubicBezTo>
                  <a:pt x="6902576" y="0"/>
                  <a:pt x="6925055" y="22478"/>
                  <a:pt x="6925055" y="50164"/>
                </a:cubicBezTo>
                <a:lnTo>
                  <a:pt x="6925055" y="643254"/>
                </a:lnTo>
                <a:cubicBezTo>
                  <a:pt x="6925055" y="670941"/>
                  <a:pt x="6902576" y="693419"/>
                  <a:pt x="6874890" y="693419"/>
                </a:cubicBezTo>
                <a:lnTo>
                  <a:pt x="50164" y="693419"/>
                </a:lnTo>
                <a:cubicBezTo>
                  <a:pt x="22478" y="693419"/>
                  <a:pt x="0" y="670941"/>
                  <a:pt x="0" y="643254"/>
                </a:cubicBezTo>
                <a:lnTo>
                  <a:pt x="0" y="50164"/>
                </a:lnTo>
              </a:path>
            </a:pathLst>
          </a:custGeom>
          <a:solidFill>
            <a:srgbClr val="003D55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3189732" y="1545336"/>
            <a:ext cx="6925056" cy="691896"/>
          </a:xfrm>
          <a:custGeom>
            <a:avLst/>
            <a:gdLst>
              <a:gd name="connsiteX0" fmla="*/ 0 w 6925056"/>
              <a:gd name="connsiteY0" fmla="*/ 70103 h 691896"/>
              <a:gd name="connsiteX1" fmla="*/ 70103 w 6925056"/>
              <a:gd name="connsiteY1" fmla="*/ 0 h 691896"/>
              <a:gd name="connsiteX2" fmla="*/ 6854951 w 6925056"/>
              <a:gd name="connsiteY2" fmla="*/ 0 h 691896"/>
              <a:gd name="connsiteX3" fmla="*/ 6925055 w 6925056"/>
              <a:gd name="connsiteY3" fmla="*/ 70103 h 691896"/>
              <a:gd name="connsiteX4" fmla="*/ 6925055 w 6925056"/>
              <a:gd name="connsiteY4" fmla="*/ 621791 h 691896"/>
              <a:gd name="connsiteX5" fmla="*/ 6854951 w 6925056"/>
              <a:gd name="connsiteY5" fmla="*/ 691896 h 691896"/>
              <a:gd name="connsiteX6" fmla="*/ 70103 w 6925056"/>
              <a:gd name="connsiteY6" fmla="*/ 691896 h 691896"/>
              <a:gd name="connsiteX7" fmla="*/ 0 w 6925056"/>
              <a:gd name="connsiteY7" fmla="*/ 621791 h 691896"/>
              <a:gd name="connsiteX8" fmla="*/ 0 w 6925056"/>
              <a:gd name="connsiteY8" fmla="*/ 70103 h 69189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6925056" h="691896">
                <a:moveTo>
                  <a:pt x="0" y="70103"/>
                </a:moveTo>
                <a:cubicBezTo>
                  <a:pt x="0" y="31369"/>
                  <a:pt x="31369" y="0"/>
                  <a:pt x="70103" y="0"/>
                </a:cubicBezTo>
                <a:lnTo>
                  <a:pt x="6854951" y="0"/>
                </a:lnTo>
                <a:cubicBezTo>
                  <a:pt x="6893686" y="0"/>
                  <a:pt x="6925055" y="31369"/>
                  <a:pt x="6925055" y="70103"/>
                </a:cubicBezTo>
                <a:lnTo>
                  <a:pt x="6925055" y="621791"/>
                </a:lnTo>
                <a:cubicBezTo>
                  <a:pt x="6925055" y="660527"/>
                  <a:pt x="6893686" y="691896"/>
                  <a:pt x="6854951" y="691896"/>
                </a:cubicBezTo>
                <a:lnTo>
                  <a:pt x="70103" y="691896"/>
                </a:lnTo>
                <a:cubicBezTo>
                  <a:pt x="31369" y="691896"/>
                  <a:pt x="0" y="660527"/>
                  <a:pt x="0" y="621791"/>
                </a:cubicBezTo>
                <a:lnTo>
                  <a:pt x="0" y="70103"/>
                </a:lnTo>
              </a:path>
            </a:pathLst>
          </a:custGeom>
          <a:solidFill>
            <a:srgbClr val="005171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3189732" y="2503932"/>
            <a:ext cx="6925056" cy="691895"/>
          </a:xfrm>
          <a:custGeom>
            <a:avLst/>
            <a:gdLst>
              <a:gd name="connsiteX0" fmla="*/ 0 w 6925056"/>
              <a:gd name="connsiteY0" fmla="*/ 50038 h 691895"/>
              <a:gd name="connsiteX1" fmla="*/ 50038 w 6925056"/>
              <a:gd name="connsiteY1" fmla="*/ 0 h 691895"/>
              <a:gd name="connsiteX2" fmla="*/ 6875017 w 6925056"/>
              <a:gd name="connsiteY2" fmla="*/ 0 h 691895"/>
              <a:gd name="connsiteX3" fmla="*/ 6925055 w 6925056"/>
              <a:gd name="connsiteY3" fmla="*/ 50038 h 691895"/>
              <a:gd name="connsiteX4" fmla="*/ 6925055 w 6925056"/>
              <a:gd name="connsiteY4" fmla="*/ 641857 h 691895"/>
              <a:gd name="connsiteX5" fmla="*/ 6875017 w 6925056"/>
              <a:gd name="connsiteY5" fmla="*/ 691895 h 691895"/>
              <a:gd name="connsiteX6" fmla="*/ 50038 w 6925056"/>
              <a:gd name="connsiteY6" fmla="*/ 691895 h 691895"/>
              <a:gd name="connsiteX7" fmla="*/ 0 w 6925056"/>
              <a:gd name="connsiteY7" fmla="*/ 641857 h 691895"/>
              <a:gd name="connsiteX8" fmla="*/ 0 w 6925056"/>
              <a:gd name="connsiteY8" fmla="*/ 50038 h 69189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6925056" h="691895">
                <a:moveTo>
                  <a:pt x="0" y="50038"/>
                </a:moveTo>
                <a:cubicBezTo>
                  <a:pt x="0" y="22351"/>
                  <a:pt x="22351" y="0"/>
                  <a:pt x="50038" y="0"/>
                </a:cubicBezTo>
                <a:lnTo>
                  <a:pt x="6875017" y="0"/>
                </a:lnTo>
                <a:cubicBezTo>
                  <a:pt x="6902703" y="0"/>
                  <a:pt x="6925055" y="22351"/>
                  <a:pt x="6925055" y="50038"/>
                </a:cubicBezTo>
                <a:lnTo>
                  <a:pt x="6925055" y="641857"/>
                </a:lnTo>
                <a:cubicBezTo>
                  <a:pt x="6925055" y="669544"/>
                  <a:pt x="6902703" y="691895"/>
                  <a:pt x="6875017" y="691895"/>
                </a:cubicBezTo>
                <a:lnTo>
                  <a:pt x="50038" y="691895"/>
                </a:lnTo>
                <a:cubicBezTo>
                  <a:pt x="22351" y="691895"/>
                  <a:pt x="0" y="669544"/>
                  <a:pt x="0" y="641857"/>
                </a:cubicBezTo>
                <a:lnTo>
                  <a:pt x="0" y="50038"/>
                </a:lnTo>
              </a:path>
            </a:pathLst>
          </a:custGeom>
          <a:solidFill>
            <a:srgbClr val="54A53A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3"/>
          <p:cNvSpPr/>
          <p:nvPr/>
        </p:nvSpPr>
        <p:spPr>
          <a:xfrm>
            <a:off x="3189732" y="2458211"/>
            <a:ext cx="6925056" cy="693420"/>
          </a:xfrm>
          <a:custGeom>
            <a:avLst/>
            <a:gdLst>
              <a:gd name="connsiteX0" fmla="*/ 0 w 6925056"/>
              <a:gd name="connsiteY0" fmla="*/ 70230 h 693420"/>
              <a:gd name="connsiteX1" fmla="*/ 70230 w 6925056"/>
              <a:gd name="connsiteY1" fmla="*/ 0 h 693420"/>
              <a:gd name="connsiteX2" fmla="*/ 6854824 w 6925056"/>
              <a:gd name="connsiteY2" fmla="*/ 0 h 693420"/>
              <a:gd name="connsiteX3" fmla="*/ 6925055 w 6925056"/>
              <a:gd name="connsiteY3" fmla="*/ 70230 h 693420"/>
              <a:gd name="connsiteX4" fmla="*/ 6925055 w 6925056"/>
              <a:gd name="connsiteY4" fmla="*/ 623189 h 693420"/>
              <a:gd name="connsiteX5" fmla="*/ 6854824 w 6925056"/>
              <a:gd name="connsiteY5" fmla="*/ 693420 h 693420"/>
              <a:gd name="connsiteX6" fmla="*/ 70230 w 6925056"/>
              <a:gd name="connsiteY6" fmla="*/ 693420 h 693420"/>
              <a:gd name="connsiteX7" fmla="*/ 0 w 6925056"/>
              <a:gd name="connsiteY7" fmla="*/ 623189 h 693420"/>
              <a:gd name="connsiteX8" fmla="*/ 0 w 6925056"/>
              <a:gd name="connsiteY8" fmla="*/ 70230 h 69342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6925056" h="693420">
                <a:moveTo>
                  <a:pt x="0" y="70230"/>
                </a:moveTo>
                <a:cubicBezTo>
                  <a:pt x="0" y="31495"/>
                  <a:pt x="31495" y="0"/>
                  <a:pt x="70230" y="0"/>
                </a:cubicBezTo>
                <a:lnTo>
                  <a:pt x="6854824" y="0"/>
                </a:lnTo>
                <a:cubicBezTo>
                  <a:pt x="6893560" y="0"/>
                  <a:pt x="6925055" y="31495"/>
                  <a:pt x="6925055" y="70230"/>
                </a:cubicBezTo>
                <a:lnTo>
                  <a:pt x="6925055" y="623189"/>
                </a:lnTo>
                <a:cubicBezTo>
                  <a:pt x="6925055" y="661923"/>
                  <a:pt x="6893560" y="693420"/>
                  <a:pt x="6854824" y="693420"/>
                </a:cubicBezTo>
                <a:lnTo>
                  <a:pt x="70230" y="693420"/>
                </a:lnTo>
                <a:cubicBezTo>
                  <a:pt x="31495" y="693420"/>
                  <a:pt x="0" y="661923"/>
                  <a:pt x="0" y="623189"/>
                </a:cubicBezTo>
                <a:lnTo>
                  <a:pt x="0" y="70230"/>
                </a:lnTo>
              </a:path>
            </a:pathLst>
          </a:custGeom>
          <a:solidFill>
            <a:srgbClr val="7AC861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3"/>
          <p:cNvSpPr/>
          <p:nvPr/>
        </p:nvSpPr>
        <p:spPr>
          <a:xfrm>
            <a:off x="3189732" y="3418332"/>
            <a:ext cx="6925056" cy="691896"/>
          </a:xfrm>
          <a:custGeom>
            <a:avLst/>
            <a:gdLst>
              <a:gd name="connsiteX0" fmla="*/ 0 w 6925056"/>
              <a:gd name="connsiteY0" fmla="*/ 50038 h 691896"/>
              <a:gd name="connsiteX1" fmla="*/ 50038 w 6925056"/>
              <a:gd name="connsiteY1" fmla="*/ 0 h 691896"/>
              <a:gd name="connsiteX2" fmla="*/ 6875017 w 6925056"/>
              <a:gd name="connsiteY2" fmla="*/ 0 h 691896"/>
              <a:gd name="connsiteX3" fmla="*/ 6925055 w 6925056"/>
              <a:gd name="connsiteY3" fmla="*/ 50038 h 691896"/>
              <a:gd name="connsiteX4" fmla="*/ 6925055 w 6925056"/>
              <a:gd name="connsiteY4" fmla="*/ 641858 h 691896"/>
              <a:gd name="connsiteX5" fmla="*/ 6875017 w 6925056"/>
              <a:gd name="connsiteY5" fmla="*/ 691896 h 691896"/>
              <a:gd name="connsiteX6" fmla="*/ 50038 w 6925056"/>
              <a:gd name="connsiteY6" fmla="*/ 691896 h 691896"/>
              <a:gd name="connsiteX7" fmla="*/ 0 w 6925056"/>
              <a:gd name="connsiteY7" fmla="*/ 641858 h 691896"/>
              <a:gd name="connsiteX8" fmla="*/ 0 w 6925056"/>
              <a:gd name="connsiteY8" fmla="*/ 50038 h 69189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6925056" h="691896">
                <a:moveTo>
                  <a:pt x="0" y="50038"/>
                </a:moveTo>
                <a:cubicBezTo>
                  <a:pt x="0" y="22352"/>
                  <a:pt x="22351" y="0"/>
                  <a:pt x="50038" y="0"/>
                </a:cubicBezTo>
                <a:lnTo>
                  <a:pt x="6875017" y="0"/>
                </a:lnTo>
                <a:cubicBezTo>
                  <a:pt x="6902703" y="0"/>
                  <a:pt x="6925055" y="22352"/>
                  <a:pt x="6925055" y="50038"/>
                </a:cubicBezTo>
                <a:lnTo>
                  <a:pt x="6925055" y="641858"/>
                </a:lnTo>
                <a:cubicBezTo>
                  <a:pt x="6925055" y="669544"/>
                  <a:pt x="6902703" y="691896"/>
                  <a:pt x="6875017" y="691896"/>
                </a:cubicBezTo>
                <a:lnTo>
                  <a:pt x="50038" y="691896"/>
                </a:lnTo>
                <a:cubicBezTo>
                  <a:pt x="22351" y="691896"/>
                  <a:pt x="0" y="669544"/>
                  <a:pt x="0" y="641858"/>
                </a:cubicBezTo>
                <a:lnTo>
                  <a:pt x="0" y="50038"/>
                </a:lnTo>
              </a:path>
            </a:pathLst>
          </a:custGeom>
          <a:solidFill>
            <a:srgbClr val="003D55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Freeform 3"/>
          <p:cNvSpPr/>
          <p:nvPr/>
        </p:nvSpPr>
        <p:spPr>
          <a:xfrm>
            <a:off x="3189732" y="3372611"/>
            <a:ext cx="6925056" cy="691896"/>
          </a:xfrm>
          <a:custGeom>
            <a:avLst/>
            <a:gdLst>
              <a:gd name="connsiteX0" fmla="*/ 0 w 6925056"/>
              <a:gd name="connsiteY0" fmla="*/ 70103 h 691896"/>
              <a:gd name="connsiteX1" fmla="*/ 70103 w 6925056"/>
              <a:gd name="connsiteY1" fmla="*/ 0 h 691896"/>
              <a:gd name="connsiteX2" fmla="*/ 6854951 w 6925056"/>
              <a:gd name="connsiteY2" fmla="*/ 0 h 691896"/>
              <a:gd name="connsiteX3" fmla="*/ 6925055 w 6925056"/>
              <a:gd name="connsiteY3" fmla="*/ 70103 h 691896"/>
              <a:gd name="connsiteX4" fmla="*/ 6925055 w 6925056"/>
              <a:gd name="connsiteY4" fmla="*/ 621791 h 691896"/>
              <a:gd name="connsiteX5" fmla="*/ 6854951 w 6925056"/>
              <a:gd name="connsiteY5" fmla="*/ 691896 h 691896"/>
              <a:gd name="connsiteX6" fmla="*/ 70103 w 6925056"/>
              <a:gd name="connsiteY6" fmla="*/ 691896 h 691896"/>
              <a:gd name="connsiteX7" fmla="*/ 0 w 6925056"/>
              <a:gd name="connsiteY7" fmla="*/ 621791 h 691896"/>
              <a:gd name="connsiteX8" fmla="*/ 0 w 6925056"/>
              <a:gd name="connsiteY8" fmla="*/ 70103 h 69189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6925056" h="691896">
                <a:moveTo>
                  <a:pt x="0" y="70103"/>
                </a:moveTo>
                <a:cubicBezTo>
                  <a:pt x="0" y="31369"/>
                  <a:pt x="31369" y="0"/>
                  <a:pt x="70103" y="0"/>
                </a:cubicBezTo>
                <a:lnTo>
                  <a:pt x="6854951" y="0"/>
                </a:lnTo>
                <a:cubicBezTo>
                  <a:pt x="6893686" y="0"/>
                  <a:pt x="6925055" y="31369"/>
                  <a:pt x="6925055" y="70103"/>
                </a:cubicBezTo>
                <a:lnTo>
                  <a:pt x="6925055" y="621791"/>
                </a:lnTo>
                <a:cubicBezTo>
                  <a:pt x="6925055" y="660527"/>
                  <a:pt x="6893686" y="691896"/>
                  <a:pt x="6854951" y="691896"/>
                </a:cubicBezTo>
                <a:lnTo>
                  <a:pt x="70103" y="691896"/>
                </a:lnTo>
                <a:cubicBezTo>
                  <a:pt x="31369" y="691896"/>
                  <a:pt x="0" y="660527"/>
                  <a:pt x="0" y="621791"/>
                </a:cubicBezTo>
                <a:lnTo>
                  <a:pt x="0" y="70103"/>
                </a:lnTo>
              </a:path>
            </a:pathLst>
          </a:custGeom>
          <a:solidFill>
            <a:srgbClr val="005171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Freeform 3"/>
          <p:cNvSpPr/>
          <p:nvPr/>
        </p:nvSpPr>
        <p:spPr>
          <a:xfrm>
            <a:off x="3189732" y="4331208"/>
            <a:ext cx="6925056" cy="693420"/>
          </a:xfrm>
          <a:custGeom>
            <a:avLst/>
            <a:gdLst>
              <a:gd name="connsiteX0" fmla="*/ 0 w 6925056"/>
              <a:gd name="connsiteY0" fmla="*/ 50164 h 693420"/>
              <a:gd name="connsiteX1" fmla="*/ 50164 w 6925056"/>
              <a:gd name="connsiteY1" fmla="*/ 0 h 693420"/>
              <a:gd name="connsiteX2" fmla="*/ 6874890 w 6925056"/>
              <a:gd name="connsiteY2" fmla="*/ 0 h 693420"/>
              <a:gd name="connsiteX3" fmla="*/ 6925055 w 6925056"/>
              <a:gd name="connsiteY3" fmla="*/ 50164 h 693420"/>
              <a:gd name="connsiteX4" fmla="*/ 6925055 w 6925056"/>
              <a:gd name="connsiteY4" fmla="*/ 643254 h 693420"/>
              <a:gd name="connsiteX5" fmla="*/ 6874890 w 6925056"/>
              <a:gd name="connsiteY5" fmla="*/ 693420 h 693420"/>
              <a:gd name="connsiteX6" fmla="*/ 50164 w 6925056"/>
              <a:gd name="connsiteY6" fmla="*/ 693420 h 693420"/>
              <a:gd name="connsiteX7" fmla="*/ 0 w 6925056"/>
              <a:gd name="connsiteY7" fmla="*/ 643254 h 693420"/>
              <a:gd name="connsiteX8" fmla="*/ 0 w 6925056"/>
              <a:gd name="connsiteY8" fmla="*/ 50164 h 69342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6925056" h="693420">
                <a:moveTo>
                  <a:pt x="0" y="50164"/>
                </a:moveTo>
                <a:cubicBezTo>
                  <a:pt x="0" y="22478"/>
                  <a:pt x="22478" y="0"/>
                  <a:pt x="50164" y="0"/>
                </a:cubicBezTo>
                <a:lnTo>
                  <a:pt x="6874890" y="0"/>
                </a:lnTo>
                <a:cubicBezTo>
                  <a:pt x="6902576" y="0"/>
                  <a:pt x="6925055" y="22478"/>
                  <a:pt x="6925055" y="50164"/>
                </a:cubicBezTo>
                <a:lnTo>
                  <a:pt x="6925055" y="643254"/>
                </a:lnTo>
                <a:cubicBezTo>
                  <a:pt x="6925055" y="670940"/>
                  <a:pt x="6902576" y="693420"/>
                  <a:pt x="6874890" y="693420"/>
                </a:cubicBezTo>
                <a:lnTo>
                  <a:pt x="50164" y="693420"/>
                </a:lnTo>
                <a:cubicBezTo>
                  <a:pt x="22478" y="693420"/>
                  <a:pt x="0" y="670940"/>
                  <a:pt x="0" y="643254"/>
                </a:cubicBezTo>
                <a:lnTo>
                  <a:pt x="0" y="50164"/>
                </a:lnTo>
              </a:path>
            </a:pathLst>
          </a:custGeom>
          <a:solidFill>
            <a:srgbClr val="54A53A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Freeform 3"/>
          <p:cNvSpPr/>
          <p:nvPr/>
        </p:nvSpPr>
        <p:spPr>
          <a:xfrm>
            <a:off x="3189732" y="4287011"/>
            <a:ext cx="6925056" cy="691896"/>
          </a:xfrm>
          <a:custGeom>
            <a:avLst/>
            <a:gdLst>
              <a:gd name="connsiteX0" fmla="*/ 0 w 6925056"/>
              <a:gd name="connsiteY0" fmla="*/ 70103 h 691896"/>
              <a:gd name="connsiteX1" fmla="*/ 70103 w 6925056"/>
              <a:gd name="connsiteY1" fmla="*/ 0 h 691896"/>
              <a:gd name="connsiteX2" fmla="*/ 6854951 w 6925056"/>
              <a:gd name="connsiteY2" fmla="*/ 0 h 691896"/>
              <a:gd name="connsiteX3" fmla="*/ 6925055 w 6925056"/>
              <a:gd name="connsiteY3" fmla="*/ 70103 h 691896"/>
              <a:gd name="connsiteX4" fmla="*/ 6925055 w 6925056"/>
              <a:gd name="connsiteY4" fmla="*/ 621791 h 691896"/>
              <a:gd name="connsiteX5" fmla="*/ 6854951 w 6925056"/>
              <a:gd name="connsiteY5" fmla="*/ 691896 h 691896"/>
              <a:gd name="connsiteX6" fmla="*/ 70103 w 6925056"/>
              <a:gd name="connsiteY6" fmla="*/ 691896 h 691896"/>
              <a:gd name="connsiteX7" fmla="*/ 0 w 6925056"/>
              <a:gd name="connsiteY7" fmla="*/ 621791 h 691896"/>
              <a:gd name="connsiteX8" fmla="*/ 0 w 6925056"/>
              <a:gd name="connsiteY8" fmla="*/ 70103 h 69189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6925056" h="691896">
                <a:moveTo>
                  <a:pt x="0" y="70103"/>
                </a:moveTo>
                <a:cubicBezTo>
                  <a:pt x="0" y="31369"/>
                  <a:pt x="31369" y="0"/>
                  <a:pt x="70103" y="0"/>
                </a:cubicBezTo>
                <a:lnTo>
                  <a:pt x="6854951" y="0"/>
                </a:lnTo>
                <a:cubicBezTo>
                  <a:pt x="6893686" y="0"/>
                  <a:pt x="6925055" y="31369"/>
                  <a:pt x="6925055" y="70103"/>
                </a:cubicBezTo>
                <a:lnTo>
                  <a:pt x="6925055" y="621791"/>
                </a:lnTo>
                <a:cubicBezTo>
                  <a:pt x="6925055" y="660527"/>
                  <a:pt x="6893686" y="691896"/>
                  <a:pt x="6854951" y="691896"/>
                </a:cubicBezTo>
                <a:lnTo>
                  <a:pt x="70103" y="691896"/>
                </a:lnTo>
                <a:cubicBezTo>
                  <a:pt x="31369" y="691896"/>
                  <a:pt x="0" y="660527"/>
                  <a:pt x="0" y="621791"/>
                </a:cubicBezTo>
                <a:lnTo>
                  <a:pt x="0" y="70103"/>
                </a:lnTo>
              </a:path>
            </a:pathLst>
          </a:custGeom>
          <a:solidFill>
            <a:srgbClr val="7AC861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Freeform 3"/>
          <p:cNvSpPr/>
          <p:nvPr/>
        </p:nvSpPr>
        <p:spPr>
          <a:xfrm>
            <a:off x="3189732" y="5245608"/>
            <a:ext cx="6925056" cy="691895"/>
          </a:xfrm>
          <a:custGeom>
            <a:avLst/>
            <a:gdLst>
              <a:gd name="connsiteX0" fmla="*/ 0 w 6925056"/>
              <a:gd name="connsiteY0" fmla="*/ 50038 h 691895"/>
              <a:gd name="connsiteX1" fmla="*/ 50038 w 6925056"/>
              <a:gd name="connsiteY1" fmla="*/ 0 h 691895"/>
              <a:gd name="connsiteX2" fmla="*/ 6875017 w 6925056"/>
              <a:gd name="connsiteY2" fmla="*/ 0 h 691895"/>
              <a:gd name="connsiteX3" fmla="*/ 6925055 w 6925056"/>
              <a:gd name="connsiteY3" fmla="*/ 50038 h 691895"/>
              <a:gd name="connsiteX4" fmla="*/ 6925055 w 6925056"/>
              <a:gd name="connsiteY4" fmla="*/ 641883 h 691895"/>
              <a:gd name="connsiteX5" fmla="*/ 6875017 w 6925056"/>
              <a:gd name="connsiteY5" fmla="*/ 691895 h 691895"/>
              <a:gd name="connsiteX6" fmla="*/ 50038 w 6925056"/>
              <a:gd name="connsiteY6" fmla="*/ 691895 h 691895"/>
              <a:gd name="connsiteX7" fmla="*/ 0 w 6925056"/>
              <a:gd name="connsiteY7" fmla="*/ 641883 h 691895"/>
              <a:gd name="connsiteX8" fmla="*/ 0 w 6925056"/>
              <a:gd name="connsiteY8" fmla="*/ 50038 h 69189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6925056" h="691895">
                <a:moveTo>
                  <a:pt x="0" y="50038"/>
                </a:moveTo>
                <a:cubicBezTo>
                  <a:pt x="0" y="22351"/>
                  <a:pt x="22351" y="0"/>
                  <a:pt x="50038" y="0"/>
                </a:cubicBezTo>
                <a:lnTo>
                  <a:pt x="6875017" y="0"/>
                </a:lnTo>
                <a:cubicBezTo>
                  <a:pt x="6902703" y="0"/>
                  <a:pt x="6925055" y="22351"/>
                  <a:pt x="6925055" y="50038"/>
                </a:cubicBezTo>
                <a:lnTo>
                  <a:pt x="6925055" y="641883"/>
                </a:lnTo>
                <a:cubicBezTo>
                  <a:pt x="6925055" y="669505"/>
                  <a:pt x="6902703" y="691895"/>
                  <a:pt x="6875017" y="691895"/>
                </a:cubicBezTo>
                <a:lnTo>
                  <a:pt x="50038" y="691895"/>
                </a:lnTo>
                <a:cubicBezTo>
                  <a:pt x="22351" y="691895"/>
                  <a:pt x="0" y="669505"/>
                  <a:pt x="0" y="641883"/>
                </a:cubicBezTo>
                <a:lnTo>
                  <a:pt x="0" y="50038"/>
                </a:lnTo>
              </a:path>
            </a:pathLst>
          </a:custGeom>
          <a:solidFill>
            <a:srgbClr val="003D55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Freeform 3"/>
          <p:cNvSpPr/>
          <p:nvPr/>
        </p:nvSpPr>
        <p:spPr>
          <a:xfrm>
            <a:off x="3189732" y="5199888"/>
            <a:ext cx="6925056" cy="693420"/>
          </a:xfrm>
          <a:custGeom>
            <a:avLst/>
            <a:gdLst>
              <a:gd name="connsiteX0" fmla="*/ 0 w 6925056"/>
              <a:gd name="connsiteY0" fmla="*/ 70230 h 693420"/>
              <a:gd name="connsiteX1" fmla="*/ 70230 w 6925056"/>
              <a:gd name="connsiteY1" fmla="*/ 0 h 693420"/>
              <a:gd name="connsiteX2" fmla="*/ 6854824 w 6925056"/>
              <a:gd name="connsiteY2" fmla="*/ 0 h 693420"/>
              <a:gd name="connsiteX3" fmla="*/ 6925055 w 6925056"/>
              <a:gd name="connsiteY3" fmla="*/ 70230 h 693420"/>
              <a:gd name="connsiteX4" fmla="*/ 6925055 w 6925056"/>
              <a:gd name="connsiteY4" fmla="*/ 623163 h 693420"/>
              <a:gd name="connsiteX5" fmla="*/ 6854824 w 6925056"/>
              <a:gd name="connsiteY5" fmla="*/ 693420 h 693420"/>
              <a:gd name="connsiteX6" fmla="*/ 70230 w 6925056"/>
              <a:gd name="connsiteY6" fmla="*/ 693420 h 693420"/>
              <a:gd name="connsiteX7" fmla="*/ 0 w 6925056"/>
              <a:gd name="connsiteY7" fmla="*/ 623163 h 693420"/>
              <a:gd name="connsiteX8" fmla="*/ 0 w 6925056"/>
              <a:gd name="connsiteY8" fmla="*/ 70230 h 69342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6925056" h="693420">
                <a:moveTo>
                  <a:pt x="0" y="70230"/>
                </a:moveTo>
                <a:cubicBezTo>
                  <a:pt x="0" y="31496"/>
                  <a:pt x="31495" y="0"/>
                  <a:pt x="70230" y="0"/>
                </a:cubicBezTo>
                <a:lnTo>
                  <a:pt x="6854824" y="0"/>
                </a:lnTo>
                <a:cubicBezTo>
                  <a:pt x="6893560" y="0"/>
                  <a:pt x="6925055" y="31496"/>
                  <a:pt x="6925055" y="70230"/>
                </a:cubicBezTo>
                <a:lnTo>
                  <a:pt x="6925055" y="623163"/>
                </a:lnTo>
                <a:cubicBezTo>
                  <a:pt x="6925055" y="661961"/>
                  <a:pt x="6893560" y="693420"/>
                  <a:pt x="6854824" y="693420"/>
                </a:cubicBezTo>
                <a:lnTo>
                  <a:pt x="70230" y="693420"/>
                </a:lnTo>
                <a:cubicBezTo>
                  <a:pt x="31495" y="693420"/>
                  <a:pt x="0" y="661961"/>
                  <a:pt x="0" y="623163"/>
                </a:cubicBezTo>
                <a:lnTo>
                  <a:pt x="0" y="70230"/>
                </a:lnTo>
              </a:path>
            </a:pathLst>
          </a:custGeom>
          <a:solidFill>
            <a:srgbClr val="005171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0700" y="533400"/>
            <a:ext cx="241300" cy="215900"/>
          </a:xfrm>
          <a:prstGeom prst="rect">
            <a:avLst/>
          </a:prstGeom>
          <a:noFill/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930400"/>
            <a:ext cx="2895600" cy="1511300"/>
          </a:xfrm>
          <a:prstGeom prst="rect">
            <a:avLst/>
          </a:prstGeom>
          <a:noFill/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733800"/>
            <a:ext cx="2895600" cy="114300"/>
          </a:xfrm>
          <a:prstGeom prst="rect">
            <a:avLst/>
          </a:prstGeom>
          <a:noFill/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064000"/>
            <a:ext cx="2895600" cy="1587500"/>
          </a:xfrm>
          <a:prstGeom prst="rect">
            <a:avLst/>
          </a:prstGeom>
          <a:noFill/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-56389"/>
            <a:ext cx="12192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092200" y="279400"/>
            <a:ext cx="4119718" cy="39241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700"/>
              </a:lnSpc>
              <a:tabLst/>
            </a:pPr>
            <a:r>
              <a:rPr lang="en-US" altLang="zh-CN" sz="3200" b="1" kern="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反保险欺诈工作在行动</a:t>
            </a:r>
          </a:p>
        </p:txBody>
      </p:sp>
      <p:sp>
        <p:nvSpPr>
          <p:cNvPr id="19" name="TextBox 1"/>
          <p:cNvSpPr txBox="1"/>
          <p:nvPr/>
        </p:nvSpPr>
        <p:spPr>
          <a:xfrm>
            <a:off x="3733800" y="1765300"/>
            <a:ext cx="5816600" cy="304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400"/>
              </a:lnSpc>
              <a:tabLst/>
            </a:pPr>
            <a:r>
              <a:rPr lang="en-US" altLang="zh-CN" sz="2400" dirty="0" smtClean="0">
                <a:solidFill>
                  <a:srgbClr val="FFFFFF"/>
                </a:solidFill>
                <a:latin typeface="MS Shell Dlg" pitchFamily="18" charset="0"/>
                <a:cs typeface="MS Shell Dlg" pitchFamily="18" charset="0"/>
              </a:rPr>
              <a:t>公司欺诈风险管理需要公司全员的积极参与</a:t>
            </a:r>
          </a:p>
        </p:txBody>
      </p:sp>
      <p:sp>
        <p:nvSpPr>
          <p:cNvPr id="20" name="TextBox 1"/>
          <p:cNvSpPr txBox="1"/>
          <p:nvPr/>
        </p:nvSpPr>
        <p:spPr>
          <a:xfrm>
            <a:off x="3733800" y="2679700"/>
            <a:ext cx="5816600" cy="304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400"/>
              </a:lnSpc>
              <a:tabLst/>
            </a:pPr>
            <a:r>
              <a:rPr lang="en-US" altLang="zh-CN" sz="2400" dirty="0" smtClean="0">
                <a:solidFill>
                  <a:srgbClr val="FFFFFF"/>
                </a:solidFill>
                <a:latin typeface="MS Shell Dlg" pitchFamily="18" charset="0"/>
                <a:cs typeface="MS Shell Dlg" pitchFamily="18" charset="0"/>
              </a:rPr>
              <a:t>提高欺诈风险管理意识、有效预防欺诈风险</a:t>
            </a:r>
          </a:p>
        </p:txBody>
      </p:sp>
      <p:sp>
        <p:nvSpPr>
          <p:cNvPr id="21" name="TextBox 1"/>
          <p:cNvSpPr txBox="1"/>
          <p:nvPr/>
        </p:nvSpPr>
        <p:spPr>
          <a:xfrm>
            <a:off x="3581400" y="3594100"/>
            <a:ext cx="6121400" cy="304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400"/>
              </a:lnSpc>
              <a:tabLst/>
            </a:pPr>
            <a:r>
              <a:rPr lang="en-US" altLang="zh-CN" sz="2400" dirty="0" smtClean="0">
                <a:solidFill>
                  <a:srgbClr val="FFFFFF"/>
                </a:solidFill>
                <a:latin typeface="MS Shell Dlg" pitchFamily="18" charset="0"/>
                <a:cs typeface="MS Shell Dlg" pitchFamily="18" charset="0"/>
              </a:rPr>
              <a:t>理赔端防范是重点、销售端承保端防范是基础</a:t>
            </a:r>
          </a:p>
        </p:txBody>
      </p:sp>
      <p:sp>
        <p:nvSpPr>
          <p:cNvPr id="22" name="TextBox 1"/>
          <p:cNvSpPr txBox="1"/>
          <p:nvPr/>
        </p:nvSpPr>
        <p:spPr>
          <a:xfrm>
            <a:off x="4191000" y="4508500"/>
            <a:ext cx="4889500" cy="304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400"/>
              </a:lnSpc>
              <a:tabLst/>
            </a:pPr>
            <a:r>
              <a:rPr lang="en-US" altLang="zh-CN" sz="2402" dirty="0" smtClean="0">
                <a:solidFill>
                  <a:srgbClr val="FFFFFF"/>
                </a:solidFill>
                <a:latin typeface="MS Shell Dlg" pitchFamily="18" charset="0"/>
                <a:cs typeface="MS Shell Dlg" pitchFamily="18" charset="0"/>
              </a:rPr>
              <a:t>强化风险内部控制、加大运用新技术</a:t>
            </a:r>
          </a:p>
        </p:txBody>
      </p:sp>
      <p:sp>
        <p:nvSpPr>
          <p:cNvPr id="23" name="TextBox 1"/>
          <p:cNvSpPr txBox="1"/>
          <p:nvPr/>
        </p:nvSpPr>
        <p:spPr>
          <a:xfrm>
            <a:off x="3416300" y="5422900"/>
            <a:ext cx="6438900" cy="304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400"/>
              </a:lnSpc>
              <a:tabLst/>
            </a:pPr>
            <a:r>
              <a:rPr lang="en-US" altLang="zh-CN" sz="2400" dirty="0" smtClean="0">
                <a:solidFill>
                  <a:srgbClr val="FFFFFF"/>
                </a:solidFill>
                <a:latin typeface="MS Shell Dlg" pitchFamily="18" charset="0"/>
                <a:cs typeface="MS Shell Dlg" pitchFamily="18" charset="0"/>
              </a:rPr>
              <a:t>发现欺诈，也可积极举报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dirty="0" smtClean="0">
                <a:solidFill>
                  <a:srgbClr val="FFFFFF"/>
                </a:solidFill>
                <a:latin typeface="MS Shell Dlg" pitchFamily="18" charset="0"/>
                <a:cs typeface="MS Shell Dlg" pitchFamily="18" charset="0"/>
              </a:rPr>
              <a:t>jubao@ms-ins.com.cn</a:t>
            </a: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9515" y="-27843"/>
            <a:ext cx="1122485" cy="1122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079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80719" y="2725616"/>
            <a:ext cx="8596668" cy="1820007"/>
          </a:xfrm>
        </p:spPr>
        <p:txBody>
          <a:bodyPr>
            <a:normAutofit/>
          </a:bodyPr>
          <a:lstStyle/>
          <a:p>
            <a:pPr algn="ctr" defTabSz="914400">
              <a:lnSpc>
                <a:spcPct val="85000"/>
              </a:lnSpc>
            </a:pPr>
            <a:r>
              <a:rPr lang="zh-CN" altLang="en-US" sz="6600" b="1" spc="-50" dirty="0">
                <a:solidFill>
                  <a:schemeClr val="accent4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五</a:t>
            </a:r>
            <a:r>
              <a:rPr lang="zh-CN" altLang="en-US" sz="6600" b="1" spc="-50" dirty="0" smtClean="0">
                <a:solidFill>
                  <a:schemeClr val="accent4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、防范非法集资</a:t>
            </a:r>
            <a:endParaRPr lang="zh-CN" altLang="en-US" sz="6600" b="1" spc="-50" dirty="0">
              <a:solidFill>
                <a:schemeClr val="accent4"/>
              </a:solidFill>
              <a:effectLst>
                <a:outerShdw blurRad="50800" dist="38100" dir="2700000" algn="tl">
                  <a:srgbClr val="000000">
                    <a:alpha val="40000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91" y="79130"/>
            <a:ext cx="1122485" cy="1122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989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90625" y="895350"/>
            <a:ext cx="9972676" cy="2337435"/>
          </a:xfrm>
        </p:spPr>
        <p:txBody>
          <a:bodyPr>
            <a:noAutofit/>
          </a:bodyPr>
          <a:lstStyle/>
          <a:p>
            <a:r>
              <a:rPr lang="en-US" altLang="zh-CN" sz="5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Part1</a:t>
            </a:r>
            <a:r>
              <a:rPr lang="zh-CN" altLang="en-US" sz="5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：</a:t>
            </a:r>
            <a:r>
              <a:rPr lang="en-US" altLang="zh-CN" sz="5400" dirty="0" smtClean="0">
                <a:latin typeface="宋体" panose="02010600030101010101" pitchFamily="2" charset="-122"/>
                <a:ea typeface="宋体" panose="02010600030101010101" pitchFamily="2" charset="-122"/>
              </a:rPr>
              <a:t/>
            </a:r>
            <a:br>
              <a:rPr lang="en-US" altLang="zh-CN" sz="5400" dirty="0" smtClean="0">
                <a:latin typeface="宋体" panose="02010600030101010101" pitchFamily="2" charset="-122"/>
                <a:ea typeface="宋体" panose="02010600030101010101" pitchFamily="2" charset="-122"/>
              </a:rPr>
            </a:br>
            <a:r>
              <a:rPr lang="zh-CN" altLang="en-US" sz="5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如何防范非法集资？</a:t>
            </a:r>
            <a:r>
              <a:rPr lang="en-US" altLang="zh-CN" sz="5400" dirty="0" smtClean="0">
                <a:latin typeface="宋体" panose="02010600030101010101" pitchFamily="2" charset="-122"/>
                <a:ea typeface="宋体" panose="02010600030101010101" pitchFamily="2" charset="-122"/>
              </a:rPr>
              <a:t/>
            </a:r>
            <a:br>
              <a:rPr lang="en-US" altLang="zh-CN" sz="5400" dirty="0" smtClean="0">
                <a:latin typeface="宋体" panose="02010600030101010101" pitchFamily="2" charset="-122"/>
                <a:ea typeface="宋体" panose="02010600030101010101" pitchFamily="2" charset="-122"/>
              </a:rPr>
            </a:br>
            <a:r>
              <a:rPr lang="zh-CN" altLang="en-US" sz="5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首先，您需要了解非法集资</a:t>
            </a:r>
            <a:endParaRPr lang="zh-CN" altLang="en-US" sz="54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22485" cy="1122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321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1634" y="2672861"/>
            <a:ext cx="8596668" cy="1820007"/>
          </a:xfrm>
        </p:spPr>
        <p:txBody>
          <a:bodyPr>
            <a:normAutofit/>
          </a:bodyPr>
          <a:lstStyle/>
          <a:p>
            <a:pPr algn="ctr" defTabSz="914400">
              <a:lnSpc>
                <a:spcPct val="85000"/>
              </a:lnSpc>
            </a:pPr>
            <a:r>
              <a:rPr lang="zh-CN" altLang="en-US" sz="6600" b="1" spc="-50" dirty="0" smtClean="0">
                <a:solidFill>
                  <a:schemeClr val="accent4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一、保险知识</a:t>
            </a:r>
            <a:endParaRPr lang="zh-CN" altLang="en-US" sz="6600" b="1" spc="-50" dirty="0">
              <a:solidFill>
                <a:schemeClr val="accent4"/>
              </a:solidFill>
              <a:effectLst>
                <a:outerShdw blurRad="50800" dist="38100" dir="2700000" algn="tl">
                  <a:srgbClr val="000000">
                    <a:alpha val="40000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22485" cy="1122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240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379" y="0"/>
            <a:ext cx="9809284" cy="6858000"/>
          </a:xfr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86"/>
            <a:ext cx="1114832" cy="1187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767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6000">
        <p:fade/>
      </p:transition>
    </mc:Choice>
    <mc:Fallback xmlns="">
      <p:transition spd="med" advTm="2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90625" y="638175"/>
            <a:ext cx="9972676" cy="2600325"/>
          </a:xfrm>
        </p:spPr>
        <p:txBody>
          <a:bodyPr>
            <a:noAutofit/>
          </a:bodyPr>
          <a:lstStyle/>
          <a:p>
            <a:r>
              <a:rPr lang="en-US" altLang="zh-CN" sz="5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Part2</a:t>
            </a:r>
            <a:r>
              <a:rPr lang="zh-CN" altLang="en-US" sz="5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：</a:t>
            </a:r>
            <a:r>
              <a:rPr lang="en-US" altLang="zh-CN" sz="5400" dirty="0" smtClean="0">
                <a:latin typeface="宋体" panose="02010600030101010101" pitchFamily="2" charset="-122"/>
                <a:ea typeface="宋体" panose="02010600030101010101" pitchFamily="2" charset="-122"/>
              </a:rPr>
              <a:t/>
            </a:r>
            <a:br>
              <a:rPr lang="en-US" altLang="zh-CN" sz="5400" dirty="0" smtClean="0">
                <a:latin typeface="宋体" panose="02010600030101010101" pitchFamily="2" charset="-122"/>
                <a:ea typeface="宋体" panose="02010600030101010101" pitchFamily="2" charset="-122"/>
              </a:rPr>
            </a:br>
            <a:r>
              <a:rPr lang="zh-CN" altLang="en-US" sz="5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时刻保持警惕和头脑清醒</a:t>
            </a:r>
            <a:r>
              <a:rPr lang="en-US" altLang="zh-CN" sz="5400" dirty="0" smtClean="0">
                <a:latin typeface="宋体" panose="02010600030101010101" pitchFamily="2" charset="-122"/>
                <a:ea typeface="宋体" panose="02010600030101010101" pitchFamily="2" charset="-122"/>
              </a:rPr>
              <a:t/>
            </a:r>
            <a:br>
              <a:rPr lang="en-US" altLang="zh-CN" sz="5400" dirty="0" smtClean="0">
                <a:latin typeface="宋体" panose="02010600030101010101" pitchFamily="2" charset="-122"/>
                <a:ea typeface="宋体" panose="02010600030101010101" pitchFamily="2" charset="-122"/>
              </a:rPr>
            </a:br>
            <a:r>
              <a:rPr lang="zh-CN" altLang="en-US" sz="5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“守住钱袋子、护好幸福家”</a:t>
            </a:r>
            <a:endParaRPr lang="zh-CN" altLang="en-US" sz="54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22485" cy="1122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100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213338" y="1853272"/>
            <a:ext cx="993530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2000" kern="100" dirty="0">
                <a:latin typeface="宋体" panose="02010600030101010101" pitchFamily="2" charset="-122"/>
                <a:ea typeface="宋体" panose="02010600030101010101" pitchFamily="2" charset="-122"/>
                <a:cs typeface="仿宋_GB2312"/>
              </a:rPr>
              <a:t>1</a:t>
            </a:r>
            <a:r>
              <a:rPr lang="zh-CN" altLang="en-US" sz="2000" kern="100" dirty="0">
                <a:latin typeface="宋体" panose="02010600030101010101" pitchFamily="2" charset="-122"/>
                <a:ea typeface="宋体" panose="02010600030101010101" pitchFamily="2" charset="-122"/>
                <a:cs typeface="仿宋_GB2312"/>
              </a:rPr>
              <a:t>、以投资养老产业可获高额回报或预定床位、预存会费可拿收益的养老为幌子的；</a:t>
            </a:r>
          </a:p>
          <a:p>
            <a:pPr algn="just"/>
            <a:r>
              <a:rPr lang="en-US" altLang="zh-CN" sz="2000" kern="100" dirty="0">
                <a:latin typeface="宋体" panose="02010600030101010101" pitchFamily="2" charset="-122"/>
                <a:ea typeface="宋体" panose="02010600030101010101" pitchFamily="2" charset="-122"/>
                <a:cs typeface="仿宋_GB2312"/>
              </a:rPr>
              <a:t>2</a:t>
            </a:r>
            <a:r>
              <a:rPr lang="zh-CN" altLang="en-US" sz="2000" kern="100" dirty="0">
                <a:latin typeface="宋体" panose="02010600030101010101" pitchFamily="2" charset="-122"/>
                <a:ea typeface="宋体" panose="02010600030101010101" pitchFamily="2" charset="-122"/>
                <a:cs typeface="仿宋_GB2312"/>
              </a:rPr>
              <a:t>、以私募入股、合伙办企业为幌子，但不办理企业工商注册登记的；</a:t>
            </a:r>
          </a:p>
          <a:p>
            <a:pPr algn="just"/>
            <a:r>
              <a:rPr lang="en-US" altLang="zh-CN" sz="2000" kern="100" dirty="0">
                <a:latin typeface="宋体" panose="02010600030101010101" pitchFamily="2" charset="-122"/>
                <a:ea typeface="宋体" panose="02010600030101010101" pitchFamily="2" charset="-122"/>
                <a:cs typeface="仿宋_GB2312"/>
              </a:rPr>
              <a:t>3</a:t>
            </a:r>
            <a:r>
              <a:rPr lang="zh-CN" altLang="en-US" sz="2000" kern="100" dirty="0">
                <a:latin typeface="宋体" panose="02010600030101010101" pitchFamily="2" charset="-122"/>
                <a:ea typeface="宋体" panose="02010600030101010101" pitchFamily="2" charset="-122"/>
                <a:cs typeface="仿宋_GB2312"/>
              </a:rPr>
              <a:t>、以“看广告、赚外快”“消费返利”“慈善”“互助”“虚拟货币”“区块链”等为幌子的；</a:t>
            </a:r>
          </a:p>
          <a:p>
            <a:pPr algn="just"/>
            <a:r>
              <a:rPr lang="en-US" altLang="zh-CN" sz="2000" kern="100" dirty="0">
                <a:latin typeface="宋体" panose="02010600030101010101" pitchFamily="2" charset="-122"/>
                <a:ea typeface="宋体" panose="02010600030101010101" pitchFamily="2" charset="-122"/>
                <a:cs typeface="仿宋_GB2312"/>
              </a:rPr>
              <a:t>4</a:t>
            </a:r>
            <a:r>
              <a:rPr lang="zh-CN" altLang="en-US" sz="2000" kern="100" dirty="0">
                <a:latin typeface="宋体" panose="02010600030101010101" pitchFamily="2" charset="-122"/>
                <a:ea typeface="宋体" panose="02010600030101010101" pitchFamily="2" charset="-122"/>
                <a:cs typeface="仿宋_GB2312"/>
              </a:rPr>
              <a:t>、以投资境外股权、期权、外汇、黄金、期货等为幌子的，尤其是鼓励发展他人并给予提成，有的在境外如港澳台、东南亚国家的高档酒店召开“投资”推介会；</a:t>
            </a:r>
          </a:p>
          <a:p>
            <a:pPr algn="just"/>
            <a:r>
              <a:rPr lang="en-US" altLang="zh-CN" sz="2000" kern="100" dirty="0">
                <a:latin typeface="宋体" panose="02010600030101010101" pitchFamily="2" charset="-122"/>
                <a:ea typeface="宋体" panose="02010600030101010101" pitchFamily="2" charset="-122"/>
                <a:cs typeface="仿宋_GB2312"/>
              </a:rPr>
              <a:t>5</a:t>
            </a:r>
            <a:r>
              <a:rPr lang="zh-CN" altLang="en-US" sz="2000" kern="100" dirty="0">
                <a:latin typeface="宋体" panose="02010600030101010101" pitchFamily="2" charset="-122"/>
                <a:ea typeface="宋体" panose="02010600030101010101" pitchFamily="2" charset="-122"/>
                <a:cs typeface="仿宋_GB2312"/>
              </a:rPr>
              <a:t>、明显超出公司注册登记的经营范围，尤其是没有从事金融业务资质；</a:t>
            </a:r>
          </a:p>
          <a:p>
            <a:pPr algn="just"/>
            <a:r>
              <a:rPr lang="en-US" altLang="zh-CN" sz="2000" kern="100" dirty="0">
                <a:latin typeface="宋体" panose="02010600030101010101" pitchFamily="2" charset="-122"/>
                <a:ea typeface="宋体" panose="02010600030101010101" pitchFamily="2" charset="-122"/>
                <a:cs typeface="仿宋_GB2312"/>
              </a:rPr>
              <a:t>6</a:t>
            </a:r>
            <a:r>
              <a:rPr lang="zh-CN" altLang="en-US" sz="2000" kern="100" dirty="0">
                <a:latin typeface="宋体" panose="02010600030101010101" pitchFamily="2" charset="-122"/>
                <a:ea typeface="宋体" panose="02010600030101010101" pitchFamily="2" charset="-122"/>
                <a:cs typeface="仿宋_GB2312"/>
              </a:rPr>
              <a:t>、公司网站、服务器设在境外或公司高管是外国人，进行虚假宣传的；</a:t>
            </a:r>
          </a:p>
          <a:p>
            <a:pPr algn="just"/>
            <a:r>
              <a:rPr lang="en-US" altLang="zh-CN" sz="2000" kern="100" dirty="0">
                <a:latin typeface="宋体" panose="02010600030101010101" pitchFamily="2" charset="-122"/>
                <a:ea typeface="宋体" panose="02010600030101010101" pitchFamily="2" charset="-122"/>
                <a:cs typeface="仿宋_GB2312"/>
              </a:rPr>
              <a:t>7</a:t>
            </a:r>
            <a:r>
              <a:rPr lang="zh-CN" altLang="en-US" sz="2000" kern="100" dirty="0">
                <a:latin typeface="宋体" panose="02010600030101010101" pitchFamily="2" charset="-122"/>
                <a:ea typeface="宋体" panose="02010600030101010101" pitchFamily="2" charset="-122"/>
                <a:cs typeface="仿宋_GB2312"/>
              </a:rPr>
              <a:t>、公司网站无正式备案，或频繁变换网站名称、投资项目的；</a:t>
            </a:r>
          </a:p>
          <a:p>
            <a:pPr algn="just"/>
            <a:r>
              <a:rPr lang="en-US" altLang="zh-CN" sz="2000" kern="100" dirty="0">
                <a:latin typeface="宋体" panose="02010600030101010101" pitchFamily="2" charset="-122"/>
                <a:ea typeface="宋体" panose="02010600030101010101" pitchFamily="2" charset="-122"/>
                <a:cs typeface="仿宋_GB2312"/>
              </a:rPr>
              <a:t>8</a:t>
            </a:r>
            <a:r>
              <a:rPr lang="zh-CN" altLang="en-US" sz="2000" kern="100" dirty="0">
                <a:latin typeface="宋体" panose="02010600030101010101" pitchFamily="2" charset="-122"/>
                <a:ea typeface="宋体" panose="02010600030101010101" pitchFamily="2" charset="-122"/>
                <a:cs typeface="仿宋_GB2312"/>
              </a:rPr>
              <a:t>、要求缴纳投资款以现金方式，或者向个人账户、境外账户转账的；</a:t>
            </a:r>
          </a:p>
          <a:p>
            <a:pPr algn="just"/>
            <a:r>
              <a:rPr lang="en-US" altLang="zh-CN" sz="2000" kern="100" dirty="0">
                <a:latin typeface="宋体" panose="02010600030101010101" pitchFamily="2" charset="-122"/>
                <a:ea typeface="宋体" panose="02010600030101010101" pitchFamily="2" charset="-122"/>
                <a:cs typeface="仿宋_GB2312"/>
              </a:rPr>
              <a:t>9</a:t>
            </a:r>
            <a:r>
              <a:rPr lang="zh-CN" altLang="en-US" sz="2000" kern="100" dirty="0">
                <a:latin typeface="宋体" panose="02010600030101010101" pitchFamily="2" charset="-122"/>
                <a:ea typeface="宋体" panose="02010600030101010101" pitchFamily="2" charset="-122"/>
                <a:cs typeface="仿宋_GB2312"/>
              </a:rPr>
              <a:t>、许诺超高收益率，尤其是许诺“静态”、“动态”收益；</a:t>
            </a:r>
          </a:p>
          <a:p>
            <a:pPr algn="just"/>
            <a:r>
              <a:rPr lang="en-US" altLang="zh-CN" sz="2000" kern="100" dirty="0">
                <a:latin typeface="宋体" panose="02010600030101010101" pitchFamily="2" charset="-122"/>
                <a:ea typeface="宋体" panose="02010600030101010101" pitchFamily="2" charset="-122"/>
                <a:cs typeface="仿宋_GB2312"/>
              </a:rPr>
              <a:t>10</a:t>
            </a:r>
            <a:r>
              <a:rPr lang="zh-CN" altLang="en-US" sz="2000" kern="100" dirty="0">
                <a:latin typeface="宋体" panose="02010600030101010101" pitchFamily="2" charset="-122"/>
                <a:ea typeface="宋体" panose="02010600030101010101" pitchFamily="2" charset="-122"/>
                <a:cs typeface="仿宋_GB2312"/>
              </a:rPr>
              <a:t>、赠送以组织考察、旅游、讲座等方式招揽老年群众的</a:t>
            </a:r>
            <a:r>
              <a:rPr lang="zh-CN" altLang="en-US" sz="2000" kern="100" dirty="0" smtClean="0">
                <a:latin typeface="宋体" panose="02010600030101010101" pitchFamily="2" charset="-122"/>
                <a:ea typeface="宋体" panose="02010600030101010101" pitchFamily="2" charset="-122"/>
                <a:cs typeface="仿宋_GB2312"/>
              </a:rPr>
              <a:t>；</a:t>
            </a:r>
            <a:endParaRPr lang="en-US" altLang="zh-CN" sz="2000" kern="100" dirty="0" smtClean="0">
              <a:latin typeface="宋体" panose="02010600030101010101" pitchFamily="2" charset="-122"/>
              <a:ea typeface="宋体" panose="02010600030101010101" pitchFamily="2" charset="-122"/>
              <a:cs typeface="仿宋_GB2312"/>
            </a:endParaRPr>
          </a:p>
          <a:p>
            <a:pPr lvl="0" algn="just"/>
            <a:r>
              <a:rPr lang="en-US" altLang="zh-CN" sz="2000" kern="100" dirty="0">
                <a:latin typeface="宋体" panose="02010600030101010101" pitchFamily="2" charset="-122"/>
                <a:ea typeface="宋体" panose="02010600030101010101" pitchFamily="2" charset="-122"/>
                <a:cs typeface="仿宋_GB2312"/>
              </a:rPr>
              <a:t>11</a:t>
            </a:r>
            <a:r>
              <a:rPr lang="zh-CN" altLang="en-US" sz="2000" kern="100" dirty="0">
                <a:latin typeface="宋体" panose="02010600030101010101" pitchFamily="2" charset="-122"/>
                <a:ea typeface="宋体" panose="02010600030101010101" pitchFamily="2" charset="-122"/>
                <a:cs typeface="仿宋_GB2312"/>
              </a:rPr>
              <a:t>、在街头、超市、商场等人群流动、聚集场所摆摊、设点，发放“理财产品”广告，尤其以中老年人为主要招揽对象</a:t>
            </a:r>
            <a:r>
              <a:rPr lang="zh-CN" altLang="en-US" sz="2000" kern="100" dirty="0" smtClean="0">
                <a:latin typeface="宋体" panose="02010600030101010101" pitchFamily="2" charset="-122"/>
                <a:ea typeface="宋体" panose="02010600030101010101" pitchFamily="2" charset="-122"/>
                <a:cs typeface="仿宋_GB2312"/>
              </a:rPr>
              <a:t>。</a:t>
            </a:r>
            <a:endParaRPr lang="zh-CN" altLang="en-US" sz="2000" kern="100" dirty="0">
              <a:latin typeface="宋体" panose="02010600030101010101" pitchFamily="2" charset="-122"/>
              <a:ea typeface="宋体" panose="02010600030101010101" pitchFamily="2" charset="-122"/>
              <a:cs typeface="仿宋_GB2312"/>
            </a:endParaRPr>
          </a:p>
        </p:txBody>
      </p:sp>
      <p:pic>
        <p:nvPicPr>
          <p:cNvPr id="4097" name="图片 3" descr="https://mmbiz.qpic.cn/mmbiz_png/k78QWugkVjvuXMnrzllR0cmWY3GBk4uMX1Grjlzn52CPZaybrPyhIc28wf4RsV5FHlibGoNXvQl6ulrMnUOdxow/640?wx_fmt=jpeg&amp;wxfrom=5&amp;wx_lazy=1&amp;wx_co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48125" y="4315385"/>
            <a:ext cx="59608" cy="286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1213338" y="648929"/>
            <a:ext cx="9935308" cy="933686"/>
          </a:xfrm>
          <a:prstGeom prst="ellipseRibbon2">
            <a:avLst>
              <a:gd name="adj1" fmla="val 25000"/>
              <a:gd name="adj2" fmla="val 64093"/>
              <a:gd name="adj3" fmla="val 12500"/>
            </a:avLst>
          </a:prstGeom>
          <a:gradFill rotWithShape="0">
            <a:gsLst>
              <a:gs pos="0">
                <a:srgbClr val="FFFFFF"/>
              </a:gs>
              <a:gs pos="100000">
                <a:srgbClr val="FFE599"/>
              </a:gs>
            </a:gsLst>
            <a:lin ang="5400000" scaled="1"/>
          </a:gradFill>
          <a:ln w="12700">
            <a:solidFill>
              <a:srgbClr val="FFD966"/>
            </a:solidFill>
            <a:round/>
            <a:headEnd/>
            <a:tailEnd/>
          </a:ln>
          <a:effectLst>
            <a:outerShdw dist="28398" dir="3806097" algn="ctr" rotWithShape="0">
              <a:srgbClr val="7F5F0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zh-CN" altLang="zh-CN" sz="2800" b="1" kern="100" dirty="0" smtClean="0">
                <a:latin typeface="宋体" panose="02010600030101010101" pitchFamily="2" charset="-122"/>
                <a:ea typeface="宋体" panose="02010600030101010101" pitchFamily="2" charset="-122"/>
                <a:cs typeface="仿宋_GB2312"/>
              </a:rPr>
              <a:t>一</a:t>
            </a:r>
            <a:r>
              <a:rPr lang="zh-CN" altLang="en-US" sz="2800" b="1" kern="100" dirty="0" smtClean="0">
                <a:latin typeface="宋体" panose="02010600030101010101" pitchFamily="2" charset="-122"/>
                <a:ea typeface="宋体" panose="02010600030101010101" pitchFamily="2" charset="-122"/>
                <a:cs typeface="仿宋_GB2312"/>
              </a:rPr>
              <a:t>、</a:t>
            </a:r>
            <a:r>
              <a:rPr lang="zh-CN" altLang="zh-CN" sz="2800" b="1" kern="100" dirty="0" smtClean="0">
                <a:latin typeface="宋体" panose="02010600030101010101" pitchFamily="2" charset="-122"/>
                <a:ea typeface="宋体" panose="02010600030101010101" pitchFamily="2" charset="-122"/>
                <a:cs typeface="仿宋_GB2312"/>
              </a:rPr>
              <a:t>如遇以下情形务必</a:t>
            </a:r>
            <a:r>
              <a:rPr lang="zh-CN" altLang="zh-CN" sz="2800" b="1" kern="100" dirty="0">
                <a:latin typeface="宋体" panose="02010600030101010101" pitchFamily="2" charset="-122"/>
                <a:ea typeface="宋体" panose="02010600030101010101" pitchFamily="2" charset="-122"/>
                <a:cs typeface="仿宋_GB2312"/>
              </a:rPr>
              <a:t>提高警惕</a:t>
            </a:r>
            <a:endParaRPr lang="zh-CN" altLang="zh-CN" sz="2000" kern="100" dirty="0">
              <a:latin typeface="宋体" panose="02010600030101010101" pitchFamily="2" charset="-122"/>
              <a:ea typeface="宋体" panose="02010600030101010101" pitchFamily="2" charset="-122"/>
              <a:cs typeface="Calibri" panose="020F0502020204030204" pitchFamily="3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53" y="7091"/>
            <a:ext cx="1122485" cy="1122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755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9000">
        <p:fade/>
      </p:transition>
    </mc:Choice>
    <mc:Fallback xmlns="">
      <p:transition spd="med" advTm="19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213338" y="1706285"/>
            <a:ext cx="9935309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u"/>
            </a:pPr>
            <a:r>
              <a:rPr lang="zh-CN" altLang="zh-CN" sz="2400" b="1" kern="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仿宋_GB2312"/>
              </a:rPr>
              <a:t>三看</a:t>
            </a:r>
          </a:p>
          <a:p>
            <a:pPr algn="ctr"/>
            <a:r>
              <a:rPr lang="zh-CN" altLang="zh-CN" sz="2000" kern="100" dirty="0">
                <a:latin typeface="宋体" panose="02010600030101010101" pitchFamily="2" charset="-122"/>
                <a:ea typeface="宋体" panose="02010600030101010101" pitchFamily="2" charset="-122"/>
                <a:cs typeface="仿宋_GB2312"/>
              </a:rPr>
              <a:t>一看是否取得金融监管部门（如人民银行、银保监会、证监会等</a:t>
            </a:r>
            <a:r>
              <a:rPr lang="zh-CN" altLang="zh-CN" sz="2000" kern="100" dirty="0" smtClean="0">
                <a:latin typeface="宋体" panose="02010600030101010101" pitchFamily="2" charset="-122"/>
                <a:ea typeface="宋体" panose="02010600030101010101" pitchFamily="2" charset="-122"/>
                <a:cs typeface="仿宋_GB2312"/>
              </a:rPr>
              <a:t>）的</a:t>
            </a:r>
            <a:r>
              <a:rPr lang="zh-CN" altLang="zh-CN" sz="2000" kern="100" dirty="0">
                <a:latin typeface="宋体" panose="02010600030101010101" pitchFamily="2" charset="-122"/>
                <a:ea typeface="宋体" panose="02010600030101010101" pitchFamily="2" charset="-122"/>
                <a:cs typeface="仿宋_GB2312"/>
              </a:rPr>
              <a:t>批准文书</a:t>
            </a:r>
            <a:r>
              <a:rPr lang="zh-CN" altLang="zh-CN" sz="2000" kern="100" dirty="0" smtClean="0">
                <a:latin typeface="宋体" panose="02010600030101010101" pitchFamily="2" charset="-122"/>
                <a:ea typeface="宋体" panose="02010600030101010101" pitchFamily="2" charset="-122"/>
                <a:cs typeface="仿宋_GB2312"/>
              </a:rPr>
              <a:t>，</a:t>
            </a:r>
            <a:endParaRPr lang="en-US" altLang="zh-CN" sz="2000" kern="100" dirty="0" smtClean="0">
              <a:latin typeface="宋体" panose="02010600030101010101" pitchFamily="2" charset="-122"/>
              <a:ea typeface="宋体" panose="02010600030101010101" pitchFamily="2" charset="-122"/>
              <a:cs typeface="仿宋_GB2312"/>
            </a:endParaRPr>
          </a:p>
          <a:p>
            <a:pPr algn="ctr"/>
            <a:r>
              <a:rPr lang="zh-CN" altLang="zh-CN" sz="2000" kern="100" dirty="0" smtClean="0">
                <a:latin typeface="宋体" panose="02010600030101010101" pitchFamily="2" charset="-122"/>
                <a:ea typeface="宋体" panose="02010600030101010101" pitchFamily="2" charset="-122"/>
                <a:cs typeface="仿宋_GB2312"/>
              </a:rPr>
              <a:t>并</a:t>
            </a:r>
            <a:r>
              <a:rPr lang="zh-CN" altLang="zh-CN" sz="2000" kern="100" dirty="0">
                <a:latin typeface="宋体" panose="02010600030101010101" pitchFamily="2" charset="-122"/>
                <a:ea typeface="宋体" panose="02010600030101010101" pitchFamily="2" charset="-122"/>
                <a:cs typeface="仿宋_GB2312"/>
              </a:rPr>
              <a:t>向监管部门核实真伪；</a:t>
            </a:r>
          </a:p>
          <a:p>
            <a:pPr algn="ctr"/>
            <a:r>
              <a:rPr lang="zh-CN" altLang="zh-CN" sz="2000" kern="100" dirty="0">
                <a:latin typeface="宋体" panose="02010600030101010101" pitchFamily="2" charset="-122"/>
                <a:ea typeface="宋体" panose="02010600030101010101" pitchFamily="2" charset="-122"/>
                <a:cs typeface="仿宋_GB2312"/>
              </a:rPr>
              <a:t>二看投资理财产品是否在批准的经营范围内；</a:t>
            </a:r>
          </a:p>
          <a:p>
            <a:pPr algn="ctr"/>
            <a:r>
              <a:rPr lang="zh-CN" altLang="zh-CN" sz="2000" kern="100" dirty="0">
                <a:latin typeface="宋体" panose="02010600030101010101" pitchFamily="2" charset="-122"/>
                <a:ea typeface="宋体" panose="02010600030101010101" pitchFamily="2" charset="-122"/>
                <a:cs typeface="仿宋_GB2312"/>
              </a:rPr>
              <a:t>三看资金投向领域是否真实、安全、可靠</a:t>
            </a:r>
            <a:r>
              <a:rPr lang="zh-CN" altLang="zh-CN" sz="2000" kern="100" dirty="0" smtClean="0">
                <a:latin typeface="宋体" panose="02010600030101010101" pitchFamily="2" charset="-122"/>
                <a:ea typeface="宋体" panose="02010600030101010101" pitchFamily="2" charset="-122"/>
                <a:cs typeface="仿宋_GB2312"/>
              </a:rPr>
              <a:t>。</a:t>
            </a:r>
            <a:endParaRPr lang="en-US" altLang="zh-CN" sz="2000" kern="100" dirty="0" smtClean="0">
              <a:latin typeface="宋体" panose="02010600030101010101" pitchFamily="2" charset="-122"/>
              <a:ea typeface="宋体" panose="02010600030101010101" pitchFamily="2" charset="-122"/>
              <a:cs typeface="仿宋_GB2312"/>
            </a:endParaRPr>
          </a:p>
          <a:p>
            <a:pPr algn="ctr"/>
            <a:endParaRPr lang="en-US" altLang="zh-CN" sz="1200" kern="100" dirty="0" smtClean="0">
              <a:latin typeface="宋体" panose="02010600030101010101" pitchFamily="2" charset="-122"/>
              <a:ea typeface="宋体" panose="02010600030101010101" pitchFamily="2" charset="-122"/>
              <a:cs typeface="仿宋_GB2312"/>
            </a:endParaRPr>
          </a:p>
          <a:p>
            <a:pPr marL="342900" indent="-342900" algn="ctr">
              <a:buFont typeface="Wingdings" panose="05000000000000000000" pitchFamily="2" charset="2"/>
              <a:buChar char="u"/>
            </a:pPr>
            <a:r>
              <a:rPr lang="zh-CN" altLang="zh-CN" sz="2400" b="1" kern="1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仿宋_GB2312"/>
              </a:rPr>
              <a:t>三思</a:t>
            </a:r>
            <a:endParaRPr lang="zh-CN" altLang="zh-CN" sz="2400" b="1" kern="1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cs typeface="仿宋_GB2312"/>
            </a:endParaRPr>
          </a:p>
          <a:p>
            <a:pPr algn="ctr"/>
            <a:r>
              <a:rPr lang="zh-CN" altLang="zh-CN" sz="2000" kern="100" dirty="0">
                <a:latin typeface="宋体" panose="02010600030101010101" pitchFamily="2" charset="-122"/>
                <a:ea typeface="宋体" panose="02010600030101010101" pitchFamily="2" charset="-122"/>
                <a:cs typeface="仿宋_GB2312"/>
              </a:rPr>
              <a:t>一思是否真正了解该产品及市场行情；</a:t>
            </a:r>
          </a:p>
          <a:p>
            <a:pPr algn="ctr"/>
            <a:r>
              <a:rPr lang="zh-CN" altLang="zh-CN" sz="2000" kern="100" dirty="0">
                <a:latin typeface="宋体" panose="02010600030101010101" pitchFamily="2" charset="-122"/>
                <a:ea typeface="宋体" panose="02010600030101010101" pitchFamily="2" charset="-122"/>
                <a:cs typeface="仿宋_GB2312"/>
              </a:rPr>
              <a:t>二思投资收益是否符合市场经营规律；</a:t>
            </a:r>
          </a:p>
          <a:p>
            <a:pPr algn="ctr"/>
            <a:r>
              <a:rPr lang="zh-CN" altLang="zh-CN" sz="2000" kern="100" dirty="0">
                <a:latin typeface="宋体" panose="02010600030101010101" pitchFamily="2" charset="-122"/>
                <a:ea typeface="宋体" panose="02010600030101010101" pitchFamily="2" charset="-122"/>
                <a:cs typeface="仿宋_GB2312"/>
              </a:rPr>
              <a:t>三思自身经济实力是否具备抗风险能力</a:t>
            </a:r>
            <a:r>
              <a:rPr lang="zh-CN" altLang="zh-CN" sz="2000" kern="100" dirty="0" smtClean="0">
                <a:latin typeface="宋体" panose="02010600030101010101" pitchFamily="2" charset="-122"/>
                <a:ea typeface="宋体" panose="02010600030101010101" pitchFamily="2" charset="-122"/>
                <a:cs typeface="仿宋_GB2312"/>
              </a:rPr>
              <a:t>。</a:t>
            </a:r>
            <a:endParaRPr lang="en-US" altLang="zh-CN" sz="2000" kern="100" dirty="0" smtClean="0">
              <a:latin typeface="宋体" panose="02010600030101010101" pitchFamily="2" charset="-122"/>
              <a:ea typeface="宋体" panose="02010600030101010101" pitchFamily="2" charset="-122"/>
              <a:cs typeface="仿宋_GB2312"/>
            </a:endParaRPr>
          </a:p>
          <a:p>
            <a:pPr algn="ctr"/>
            <a:endParaRPr lang="en-US" altLang="zh-CN" sz="1200" kern="100" dirty="0" smtClean="0">
              <a:latin typeface="宋体" panose="02010600030101010101" pitchFamily="2" charset="-122"/>
              <a:ea typeface="宋体" panose="02010600030101010101" pitchFamily="2" charset="-122"/>
              <a:cs typeface="仿宋_GB2312"/>
            </a:endParaRPr>
          </a:p>
          <a:p>
            <a:pPr marL="342900" indent="-342900" algn="ctr">
              <a:buFont typeface="Wingdings" panose="05000000000000000000" pitchFamily="2" charset="2"/>
              <a:buChar char="u"/>
            </a:pPr>
            <a:r>
              <a:rPr lang="zh-CN" altLang="zh-CN" sz="2400" b="1" kern="1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仿宋_GB2312"/>
              </a:rPr>
              <a:t>三</a:t>
            </a:r>
            <a:r>
              <a:rPr lang="zh-CN" altLang="zh-CN" sz="2400" b="1" kern="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仿宋_GB2312"/>
              </a:rPr>
              <a:t>不要</a:t>
            </a:r>
          </a:p>
          <a:p>
            <a:pPr algn="ctr"/>
            <a:r>
              <a:rPr lang="zh-CN" altLang="zh-CN" sz="2000" kern="100" dirty="0">
                <a:latin typeface="宋体" panose="02010600030101010101" pitchFamily="2" charset="-122"/>
                <a:ea typeface="宋体" panose="02010600030101010101" pitchFamily="2" charset="-122"/>
                <a:cs typeface="仿宋_GB2312"/>
              </a:rPr>
              <a:t>一不要盲目相信造势宣传，因为他们往往拉大旗作虎皮；</a:t>
            </a:r>
          </a:p>
          <a:p>
            <a:pPr algn="ctr"/>
            <a:r>
              <a:rPr lang="zh-CN" altLang="zh-CN" sz="2000" kern="100" dirty="0">
                <a:latin typeface="宋体" panose="02010600030101010101" pitchFamily="2" charset="-122"/>
                <a:ea typeface="宋体" panose="02010600030101010101" pitchFamily="2" charset="-122"/>
                <a:cs typeface="仿宋_GB2312"/>
              </a:rPr>
              <a:t>二不要盲目相信熟人介绍、专家推荐，因为他们也可能被骗了</a:t>
            </a:r>
            <a:r>
              <a:rPr lang="zh-CN" altLang="zh-CN" sz="2000" kern="100" dirty="0" smtClean="0">
                <a:latin typeface="宋体" panose="02010600030101010101" pitchFamily="2" charset="-122"/>
                <a:ea typeface="宋体" panose="02010600030101010101" pitchFamily="2" charset="-122"/>
                <a:cs typeface="仿宋_GB2312"/>
              </a:rPr>
              <a:t>；</a:t>
            </a:r>
            <a:endParaRPr lang="en-US" altLang="zh-CN" sz="2000" kern="100" dirty="0" smtClean="0">
              <a:latin typeface="宋体" panose="02010600030101010101" pitchFamily="2" charset="-122"/>
              <a:ea typeface="宋体" panose="02010600030101010101" pitchFamily="2" charset="-122"/>
              <a:cs typeface="仿宋_GB2312"/>
            </a:endParaRPr>
          </a:p>
          <a:p>
            <a:pPr algn="ctr"/>
            <a:r>
              <a:rPr lang="zh-CN" altLang="zh-CN" sz="2000" kern="100" dirty="0">
                <a:latin typeface="宋体" panose="02010600030101010101" pitchFamily="2" charset="-122"/>
                <a:ea typeface="宋体" panose="02010600030101010101" pitchFamily="2" charset="-122"/>
                <a:cs typeface="仿宋_GB2312"/>
              </a:rPr>
              <a:t>三不要被高利诱惑盲目投资，因为高利息的钱都是自己的本金</a:t>
            </a:r>
            <a:r>
              <a:rPr lang="zh-CN" altLang="zh-CN" sz="2000" kern="100" dirty="0" smtClean="0">
                <a:latin typeface="宋体" panose="02010600030101010101" pitchFamily="2" charset="-122"/>
                <a:ea typeface="宋体" panose="02010600030101010101" pitchFamily="2" charset="-122"/>
                <a:cs typeface="仿宋_GB2312"/>
              </a:rPr>
              <a:t>。</a:t>
            </a:r>
            <a:endParaRPr lang="zh-CN" altLang="zh-CN" sz="2000" kern="100" dirty="0">
              <a:latin typeface="宋体" panose="02010600030101010101" pitchFamily="2" charset="-122"/>
              <a:ea typeface="宋体" panose="02010600030101010101" pitchFamily="2" charset="-122"/>
              <a:cs typeface="仿宋_GB2312"/>
            </a:endParaRPr>
          </a:p>
        </p:txBody>
      </p:sp>
      <p:sp>
        <p:nvSpPr>
          <p:cNvPr id="5" name="AutoShape 2"/>
          <p:cNvSpPr>
            <a:spLocks noChangeArrowheads="1"/>
          </p:cNvSpPr>
          <p:nvPr/>
        </p:nvSpPr>
        <p:spPr bwMode="auto">
          <a:xfrm>
            <a:off x="1213338" y="648929"/>
            <a:ext cx="9935308" cy="933686"/>
          </a:xfrm>
          <a:prstGeom prst="ellipseRibbon2">
            <a:avLst>
              <a:gd name="adj1" fmla="val 25000"/>
              <a:gd name="adj2" fmla="val 64093"/>
              <a:gd name="adj3" fmla="val 12500"/>
            </a:avLst>
          </a:prstGeom>
          <a:gradFill rotWithShape="0">
            <a:gsLst>
              <a:gs pos="0">
                <a:srgbClr val="FFFFFF"/>
              </a:gs>
              <a:gs pos="100000">
                <a:srgbClr val="FFE599"/>
              </a:gs>
            </a:gsLst>
            <a:lin ang="5400000" scaled="1"/>
          </a:gradFill>
          <a:ln w="12700">
            <a:solidFill>
              <a:srgbClr val="FFD966"/>
            </a:solidFill>
            <a:round/>
            <a:headEnd/>
            <a:tailEnd/>
          </a:ln>
          <a:effectLst>
            <a:outerShdw dist="28398" dir="3806097" algn="ctr" rotWithShape="0">
              <a:srgbClr val="7F5F0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zh-CN" altLang="en-US" sz="2800" b="1" kern="100" dirty="0" smtClean="0">
                <a:latin typeface="宋体" panose="02010600030101010101" pitchFamily="2" charset="-122"/>
                <a:ea typeface="宋体" panose="02010600030101010101" pitchFamily="2" charset="-122"/>
                <a:cs typeface="仿宋_GB2312"/>
              </a:rPr>
              <a:t>二</a:t>
            </a:r>
            <a:r>
              <a:rPr lang="zh-CN" altLang="en-US" sz="2800" b="1" kern="100" dirty="0">
                <a:latin typeface="宋体" panose="02010600030101010101" pitchFamily="2" charset="-122"/>
                <a:ea typeface="宋体" panose="02010600030101010101" pitchFamily="2" charset="-122"/>
                <a:cs typeface="仿宋_GB2312"/>
              </a:rPr>
              <a:t>、</a:t>
            </a:r>
            <a:r>
              <a:rPr lang="zh-CN" altLang="zh-CN" sz="2800" b="1" kern="100" dirty="0">
                <a:latin typeface="宋体" panose="02010600030101010101" pitchFamily="2" charset="-122"/>
                <a:ea typeface="宋体" panose="02010600030101010101" pitchFamily="2" charset="-122"/>
                <a:cs typeface="仿宋_GB2312"/>
              </a:rPr>
              <a:t>避开投资陷阱的“三看三思三不要”</a:t>
            </a:r>
          </a:p>
          <a:p>
            <a:pPr algn="ctr"/>
            <a:endParaRPr lang="zh-CN" altLang="zh-CN" sz="2000" kern="100" dirty="0">
              <a:latin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22485" cy="1122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577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3000">
        <p:fade/>
      </p:transition>
    </mc:Choice>
    <mc:Fallback xmlns="">
      <p:transition spd="med" advTm="1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90625" y="638176"/>
            <a:ext cx="9972676" cy="3255398"/>
          </a:xfrm>
        </p:spPr>
        <p:txBody>
          <a:bodyPr>
            <a:noAutofit/>
          </a:bodyPr>
          <a:lstStyle/>
          <a:p>
            <a:r>
              <a:rPr lang="en-US" altLang="zh-CN" sz="5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Part3</a:t>
            </a:r>
            <a:r>
              <a:rPr lang="zh-CN" altLang="en-US" sz="5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：</a:t>
            </a:r>
            <a:r>
              <a:rPr lang="en-US" altLang="zh-CN" sz="5400" dirty="0" smtClean="0">
                <a:latin typeface="宋体" panose="02010600030101010101" pitchFamily="2" charset="-122"/>
                <a:ea typeface="宋体" panose="02010600030101010101" pitchFamily="2" charset="-122"/>
              </a:rPr>
              <a:t/>
            </a:r>
            <a:br>
              <a:rPr lang="en-US" altLang="zh-CN" sz="5400" dirty="0" smtClean="0">
                <a:latin typeface="宋体" panose="02010600030101010101" pitchFamily="2" charset="-122"/>
                <a:ea typeface="宋体" panose="02010600030101010101" pitchFamily="2" charset="-122"/>
              </a:rPr>
            </a:br>
            <a:r>
              <a:rPr lang="zh-CN" altLang="en-US" sz="5400" dirty="0">
                <a:latin typeface="宋体" panose="02010600030101010101" pitchFamily="2" charset="-122"/>
                <a:ea typeface="宋体" panose="02010600030101010101" pitchFamily="2" charset="-122"/>
              </a:rPr>
              <a:t>自觉远离非法</a:t>
            </a:r>
            <a:r>
              <a:rPr lang="zh-CN" altLang="en-US" sz="5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集资</a:t>
            </a:r>
            <a:r>
              <a:rPr lang="en-US" altLang="zh-CN" sz="5400" dirty="0">
                <a:latin typeface="宋体" panose="02010600030101010101" pitchFamily="2" charset="-122"/>
                <a:ea typeface="宋体" panose="02010600030101010101" pitchFamily="2" charset="-122"/>
              </a:rPr>
              <a:t/>
            </a:r>
            <a:br>
              <a:rPr lang="en-US" altLang="zh-CN" sz="5400" dirty="0">
                <a:latin typeface="宋体" panose="02010600030101010101" pitchFamily="2" charset="-122"/>
                <a:ea typeface="宋体" panose="02010600030101010101" pitchFamily="2" charset="-122"/>
              </a:rPr>
            </a:br>
            <a:r>
              <a:rPr lang="zh-CN" altLang="en-US" sz="5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切勿实施及参与非法集资</a:t>
            </a:r>
            <a:r>
              <a:rPr lang="en-US" altLang="zh-CN" sz="5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/>
            </a:r>
            <a:br>
              <a:rPr lang="en-US" altLang="zh-CN" sz="5400" dirty="0" smtClean="0">
                <a:latin typeface="楷体" panose="02010609060101010101" pitchFamily="49" charset="-122"/>
                <a:ea typeface="楷体" panose="02010609060101010101" pitchFamily="49" charset="-122"/>
              </a:rPr>
            </a:br>
            <a:endParaRPr lang="zh-CN" altLang="en-US" sz="5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40" y="0"/>
            <a:ext cx="1122485" cy="1122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849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213337" y="2089814"/>
            <a:ext cx="9935309" cy="31700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zh-CN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参与</a:t>
            </a:r>
            <a:r>
              <a:rPr lang="zh-CN" altLang="zh-CN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非法集资</a:t>
            </a:r>
            <a:r>
              <a:rPr lang="en-US" altLang="zh-CN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zh-CN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法律不保护</a:t>
            </a:r>
            <a:r>
              <a:rPr lang="en-US" altLang="zh-CN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zh-CN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政府不买单！</a:t>
            </a:r>
            <a:endParaRPr lang="zh-CN" altLang="zh-CN" sz="32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en-US" altLang="zh-CN" sz="2400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zh-CN" sz="2400" dirty="0" smtClean="0">
                <a:latin typeface="宋体" panose="02010600030101010101" pitchFamily="2" charset="-122"/>
                <a:ea typeface="宋体" panose="02010600030101010101" pitchFamily="2" charset="-122"/>
              </a:rPr>
              <a:t>根据</a:t>
            </a:r>
            <a:r>
              <a:rPr lang="zh-CN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我国法律法规，因参与非法集资活动而受到的损失，由参与者自行承担，所形成的债务和风险，不得转嫁给未参与非法集资活动的其它任何单位。集资款的清退应根据清理后剩余的资金，按照集资人参与的比例给予统一的清退。经人民法院执行，集资者仍不能清退集资款的，应由参与者自行承担损失。这意味着一旦社会公众参与非法集资，其利益不受法律保护，所受损失不得要求政府、有关部门和司法机关承担。</a:t>
            </a:r>
          </a:p>
        </p:txBody>
      </p:sp>
      <p:sp>
        <p:nvSpPr>
          <p:cNvPr id="3" name="AutoShape 2"/>
          <p:cNvSpPr>
            <a:spLocks noChangeArrowheads="1"/>
          </p:cNvSpPr>
          <p:nvPr/>
        </p:nvSpPr>
        <p:spPr bwMode="auto">
          <a:xfrm>
            <a:off x="1213338" y="648929"/>
            <a:ext cx="9935308" cy="933686"/>
          </a:xfrm>
          <a:prstGeom prst="ellipseRibbon2">
            <a:avLst>
              <a:gd name="adj1" fmla="val 25000"/>
              <a:gd name="adj2" fmla="val 64093"/>
              <a:gd name="adj3" fmla="val 12500"/>
            </a:avLst>
          </a:prstGeom>
          <a:gradFill rotWithShape="0">
            <a:gsLst>
              <a:gs pos="0">
                <a:srgbClr val="FFFFFF"/>
              </a:gs>
              <a:gs pos="100000">
                <a:srgbClr val="FFE599"/>
              </a:gs>
            </a:gsLst>
            <a:lin ang="5400000" scaled="1"/>
          </a:gradFill>
          <a:ln w="12700">
            <a:solidFill>
              <a:srgbClr val="FFD966"/>
            </a:solidFill>
            <a:round/>
            <a:headEnd/>
            <a:tailEnd/>
          </a:ln>
          <a:effectLst>
            <a:outerShdw dist="28398" dir="3806097" algn="ctr" rotWithShape="0">
              <a:srgbClr val="7F5F0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zh-CN" altLang="en-US" sz="2800" b="1" kern="100" dirty="0" smtClean="0">
                <a:latin typeface="宋体" panose="02010600030101010101" pitchFamily="2" charset="-122"/>
                <a:ea typeface="宋体" panose="02010600030101010101" pitchFamily="2" charset="-122"/>
                <a:cs typeface="仿宋_GB2312"/>
              </a:rPr>
              <a:t>二</a:t>
            </a:r>
            <a:r>
              <a:rPr lang="zh-CN" altLang="en-US" sz="2800" b="1" kern="100" dirty="0">
                <a:latin typeface="宋体" panose="02010600030101010101" pitchFamily="2" charset="-122"/>
                <a:ea typeface="宋体" panose="02010600030101010101" pitchFamily="2" charset="-122"/>
                <a:cs typeface="仿宋_GB2312"/>
              </a:rPr>
              <a:t>、</a:t>
            </a:r>
            <a:r>
              <a:rPr lang="zh-CN" altLang="zh-CN" sz="2800" b="1" kern="100" dirty="0">
                <a:latin typeface="宋体" panose="02010600030101010101" pitchFamily="2" charset="-122"/>
                <a:ea typeface="宋体" panose="02010600030101010101" pitchFamily="2" charset="-122"/>
                <a:cs typeface="仿宋_GB2312"/>
              </a:rPr>
              <a:t>参与非法集资的损失由谁</a:t>
            </a:r>
            <a:r>
              <a:rPr lang="zh-CN" altLang="zh-CN" sz="2800" b="1" kern="100" dirty="0" smtClean="0">
                <a:latin typeface="宋体" panose="02010600030101010101" pitchFamily="2" charset="-122"/>
                <a:ea typeface="宋体" panose="02010600030101010101" pitchFamily="2" charset="-122"/>
                <a:cs typeface="仿宋_GB2312"/>
              </a:rPr>
              <a:t>承担</a:t>
            </a:r>
            <a:endParaRPr lang="zh-CN" altLang="zh-CN" sz="2800" b="1" kern="100" dirty="0">
              <a:latin typeface="宋体" panose="02010600030101010101" pitchFamily="2" charset="-122"/>
              <a:ea typeface="宋体" panose="02010600030101010101" pitchFamily="2" charset="-122"/>
              <a:cs typeface="仿宋_GB231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52" y="0"/>
            <a:ext cx="1122485" cy="1122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244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3000">
        <p:fade/>
      </p:transition>
    </mc:Choice>
    <mc:Fallback xmlns="">
      <p:transition spd="med" advTm="1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211439" y="1170060"/>
            <a:ext cx="9977377" cy="4216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800" indent="-457200">
              <a:buFont typeface="Wingdings" panose="05000000000000000000" pitchFamily="2" charset="2"/>
              <a:buChar char="Ø"/>
            </a:pPr>
            <a:r>
              <a:rPr lang="zh-CN" altLang="zh-CN" sz="2800" b="1" i="1" kern="1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三井住友海上在此特别提示您：</a:t>
            </a:r>
            <a:endParaRPr lang="en-US" altLang="zh-CN" sz="2800" b="1" i="1" kern="1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571500" indent="-342900">
              <a:buFont typeface="Wingdings" panose="05000000000000000000" pitchFamily="2" charset="2"/>
              <a:buChar char="Ø"/>
            </a:pPr>
            <a:endParaRPr lang="en-US" altLang="zh-CN" sz="2400" i="1" kern="100" dirty="0" smtClean="0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571500" indent="-342900">
              <a:buFont typeface="Wingdings" panose="05000000000000000000" pitchFamily="2" charset="2"/>
              <a:buChar char="l"/>
            </a:pPr>
            <a:r>
              <a:rPr lang="zh-CN" altLang="zh-CN" sz="2400" kern="100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购买</a:t>
            </a:r>
            <a:r>
              <a:rPr lang="zh-CN" altLang="zh-CN" sz="24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保险产品时要尽量做到“三查、两配合”，即通过保险公司官方网站、官方客服电话或银保监会、行业协会网站查人员、查产品、查单证，配合做好转账缴费、配合做好回访</a:t>
            </a:r>
            <a:r>
              <a:rPr lang="zh-CN" altLang="zh-CN" sz="2400" kern="100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  <a:endParaRPr lang="en-US" altLang="zh-CN" sz="2400" kern="100" dirty="0" smtClean="0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571500" indent="-342900">
              <a:buFont typeface="Wingdings" panose="05000000000000000000" pitchFamily="2" charset="2"/>
              <a:buChar char="l"/>
            </a:pPr>
            <a:endParaRPr lang="zh-CN" altLang="zh-CN" sz="2400" kern="100" dirty="0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571500" lvl="0" indent="-3429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l"/>
            </a:pPr>
            <a:r>
              <a:rPr lang="zh-CN" altLang="zh-CN" sz="24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不相信高息“保险”，不被小礼品打动，不接收“先返息”之类的诱饵；不相信任何以保险公司资金运用、项目投资和购买股份等为名目并承诺高额利息或回报的投资行为；不与保险从业人员个人签订投资理财协议，不接收保险营销员个人出具的任何收据、欠条。发现非法集资线索请积极举报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54" y="0"/>
            <a:ext cx="1122485" cy="1122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649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5000">
        <p:fade/>
      </p:transition>
    </mc:Choice>
    <mc:Fallback xmlns="">
      <p:transition spd="med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827473" y="1178938"/>
            <a:ext cx="10745307" cy="3231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800" indent="-457200">
              <a:buFont typeface="Wingdings" panose="05000000000000000000" pitchFamily="2" charset="2"/>
              <a:buChar char="Ø"/>
            </a:pPr>
            <a:r>
              <a:rPr lang="zh-CN" altLang="en-US" sz="2400" b="1" kern="1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若您</a:t>
            </a:r>
            <a:r>
              <a:rPr lang="zh-CN" altLang="zh-CN" sz="2400" b="1" kern="1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发现</a:t>
            </a:r>
            <a:r>
              <a:rPr lang="zh-CN" altLang="en-US" sz="2400" b="1" kern="1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存在利用我公司名义进行</a:t>
            </a:r>
            <a:r>
              <a:rPr lang="zh-CN" altLang="zh-CN" sz="2400" b="1" kern="1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非法集资</a:t>
            </a:r>
            <a:r>
              <a:rPr lang="zh-CN" altLang="en-US" sz="2400" b="1" kern="1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活动的、或者我公司从业人员涉及非法集资活动的</a:t>
            </a:r>
            <a:r>
              <a:rPr lang="zh-CN" altLang="en-US" sz="2400" b="1" kern="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情况</a:t>
            </a:r>
            <a:r>
              <a:rPr lang="zh-CN" altLang="en-US" sz="2400" b="1" kern="1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zh-CN" altLang="zh-CN" sz="2400" b="1" kern="1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请</a:t>
            </a:r>
            <a:r>
              <a:rPr lang="zh-CN" altLang="zh-CN" sz="2400" b="1" kern="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积极</a:t>
            </a:r>
            <a:r>
              <a:rPr lang="zh-CN" altLang="zh-CN" sz="2400" b="1" kern="1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举报</a:t>
            </a:r>
            <a:r>
              <a:rPr lang="en-US" altLang="zh-CN" sz="2400" b="1" kern="1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!</a:t>
            </a:r>
            <a:endParaRPr lang="en-US" altLang="zh-CN" sz="2400" b="1" kern="1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571500" indent="-342900">
              <a:buFont typeface="Wingdings" panose="05000000000000000000" pitchFamily="2" charset="2"/>
              <a:buChar char="Ø"/>
            </a:pPr>
            <a:endParaRPr lang="en-US" altLang="zh-CN" sz="2400" i="1" kern="100" dirty="0" smtClean="0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571500" indent="-342900">
              <a:buFont typeface="Wingdings" panose="05000000000000000000" pitchFamily="2" charset="2"/>
              <a:buChar char="l"/>
            </a:pPr>
            <a:endParaRPr lang="zh-CN" altLang="zh-CN" sz="2400" kern="100" dirty="0" smtClean="0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228600" lvl="0"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kern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三井住友海上火灾保险</a:t>
            </a:r>
            <a:endParaRPr lang="en-US" altLang="zh-CN" sz="2800" kern="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228600" lvl="0"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kern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反欺诈反非法集资举报信箱：</a:t>
            </a:r>
            <a:endParaRPr lang="en-US" altLang="zh-CN" sz="2800" kern="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228600"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kern="1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hlinkClick r:id="rId2"/>
              </a:rPr>
              <a:t>jubao@ms-ins.com.cn</a:t>
            </a:r>
            <a:endParaRPr lang="en-US" altLang="zh-CN" sz="2800" kern="100" dirty="0" smtClean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228600" lvl="0" algn="ctr" fontAlgn="base">
              <a:spcBef>
                <a:spcPct val="0"/>
              </a:spcBef>
              <a:spcAft>
                <a:spcPct val="0"/>
              </a:spcAft>
            </a:pPr>
            <a:endParaRPr lang="zh-CN" altLang="zh-CN" sz="2400" kern="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827473" y="4841479"/>
            <a:ext cx="10745307" cy="790114"/>
          </a:xfrm>
          <a:prstGeom prst="rect">
            <a:avLst/>
          </a:prstGeom>
          <a:solidFill>
            <a:srgbClr val="ACEBF2">
              <a:alpha val="49804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24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更多相关信息，敬请您登录我司官网</a:t>
            </a:r>
            <a:endParaRPr kumimoji="0" lang="en-US" altLang="zh-CN" sz="240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http://www.ms-ins.com.cn/Pages/cus2.aspx</a:t>
            </a:r>
            <a:endParaRPr kumimoji="0" lang="en-US" altLang="zh-CN" sz="480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7558314" y="6062480"/>
            <a:ext cx="4572000" cy="256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0"/>
                </a:gra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739CC3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sz="10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第五章</a:t>
            </a:r>
            <a:r>
              <a:rPr kumimoji="0" lang="zh-CN" alt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宣传</a:t>
            </a:r>
            <a:r>
              <a:rPr kumimoji="0" lang="zh-CN" alt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内容出自中国银保监会防范非法集资宣传教育参考资料（</a:t>
            </a:r>
            <a:r>
              <a:rPr kumimoji="0" lang="en-US" altLang="zh-CN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2020</a:t>
            </a:r>
            <a:r>
              <a:rPr kumimoji="0" lang="zh-CN" alt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年）</a:t>
            </a:r>
            <a:endParaRPr kumimoji="0" lang="zh-CN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4" y="6265"/>
            <a:ext cx="1122485" cy="1122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405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80719" y="2725616"/>
            <a:ext cx="8596668" cy="1820007"/>
          </a:xfrm>
        </p:spPr>
        <p:txBody>
          <a:bodyPr>
            <a:normAutofit/>
          </a:bodyPr>
          <a:lstStyle/>
          <a:p>
            <a:pPr algn="ctr" defTabSz="914400">
              <a:lnSpc>
                <a:spcPct val="85000"/>
              </a:lnSpc>
            </a:pPr>
            <a:r>
              <a:rPr lang="zh-CN" altLang="en-US" sz="6600" b="1" spc="-50" dirty="0">
                <a:solidFill>
                  <a:schemeClr val="accent4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六、理性借贷并合理使用信用卡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91" y="79130"/>
            <a:ext cx="1122485" cy="1122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578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91" y="79130"/>
            <a:ext cx="1122485" cy="1122485"/>
          </a:xfrm>
          <a:prstGeom prst="rect">
            <a:avLst/>
          </a:prstGeom>
        </p:spPr>
      </p:pic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802308" y="2556243"/>
            <a:ext cx="8596668" cy="3880773"/>
          </a:xfrm>
        </p:spPr>
        <p:txBody>
          <a:bodyPr/>
          <a:lstStyle/>
          <a:p>
            <a:r>
              <a:rPr lang="zh-CN" altLang="en-US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一是</a:t>
            </a:r>
            <a:r>
              <a:rPr lang="zh-CN" altLang="en-US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科学认识信用卡功能</a:t>
            </a:r>
            <a:r>
              <a:rPr lang="zh-CN" altLang="en-US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en-US" altLang="zh-CN" b="1" dirty="0" smtClean="0">
              <a:solidFill>
                <a:schemeClr val="accent5">
                  <a:lumMod val="60000"/>
                  <a:lumOff val="4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buNone/>
            </a:pPr>
            <a:r>
              <a:rPr lang="zh-CN" altLang="en-US" dirty="0" smtClean="0">
                <a:solidFill>
                  <a:schemeClr val="accent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信用卡</a:t>
            </a:r>
            <a:r>
              <a:rPr lang="zh-CN" altLang="en-US" dirty="0">
                <a:solidFill>
                  <a:schemeClr val="accent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的主要作用是满足金融消费者日常、高频、小额的消费需求，方便消费者生活。但有些消费者过度依赖信用卡透支消费，背负了超出其偿还能力的大额信用卡贷款，甚至陷入“以贷还贷”“以卡养卡”的境况，导致资金紧张、还款压力倍增等问题。还有消费者将信用卡借款违规用于房地产、证券、基金、理财等非消费领域，放大资金杠杆，易导致个人或家庭财务不可持续，并会承担相应后果，也致使金融机构风险累积。消费者应当正确认识信用卡功能，理性透支消费，不要“以卡养卡”“以贷还贷”，更不要“短借长用”，合理发挥信用卡等消费类贷款工具的消费支持作用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538653" y="462951"/>
            <a:ext cx="786032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accent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近年来，信用卡业务发展较快，已成为银行零售业务的重要组成部分，在促进居民消费、方便居民生活方面发挥了积极作用，但使用信用卡过程中的问题也日益突显。根据信用卡业务的一些投诉热点和消费误区，中国银保监会消费者权益保护局发布</a:t>
            </a:r>
            <a:r>
              <a:rPr lang="en-US" altLang="zh-CN" dirty="0">
                <a:solidFill>
                  <a:schemeClr val="accent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2020</a:t>
            </a:r>
            <a:r>
              <a:rPr lang="zh-CN" altLang="en-US" dirty="0">
                <a:solidFill>
                  <a:schemeClr val="accent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年第四号风险提示提醒消费者：应正确认识信用卡功能，合理使用信用卡，树立科学消费观念，理性消费、适度透支。</a:t>
            </a:r>
          </a:p>
        </p:txBody>
      </p:sp>
    </p:spTree>
    <p:extLst>
      <p:ext uri="{BB962C8B-B14F-4D97-AF65-F5344CB8AC3E}">
        <p14:creationId xmlns:p14="http://schemas.microsoft.com/office/powerpoint/2010/main" val="3474817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5000">
        <p:fade/>
      </p:transition>
    </mc:Choice>
    <mc:Fallback xmlns="">
      <p:transition spd="med" advTm="2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224" y="0"/>
            <a:ext cx="9571891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91" y="0"/>
            <a:ext cx="842271" cy="896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1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4000">
        <p:fade/>
      </p:transition>
    </mc:Choice>
    <mc:Fallback xmlns="">
      <p:transition spd="med" advTm="3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91" y="79130"/>
            <a:ext cx="1122485" cy="112248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5574323" y="6189784"/>
            <a:ext cx="426426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00" dirty="0"/>
              <a:t>信息</a:t>
            </a:r>
            <a:r>
              <a:rPr lang="zh-CN" altLang="en-US" sz="1100" dirty="0" smtClean="0"/>
              <a:t>来自</a:t>
            </a:r>
            <a:r>
              <a:rPr lang="en-US" altLang="zh-CN" sz="1100" dirty="0" smtClean="0"/>
              <a:t>《</a:t>
            </a:r>
            <a:r>
              <a:rPr lang="zh-CN" altLang="en-US" sz="1100" dirty="0" smtClean="0"/>
              <a:t>中国</a:t>
            </a:r>
            <a:r>
              <a:rPr lang="zh-CN" altLang="en-US" sz="1100" dirty="0"/>
              <a:t>银保监会消保局关于合理使用信用卡的消费提示 </a:t>
            </a:r>
            <a:r>
              <a:rPr lang="en-US" altLang="zh-CN" sz="1100" dirty="0" smtClean="0"/>
              <a:t>》</a:t>
            </a:r>
            <a:endParaRPr lang="zh-CN" altLang="en-US" sz="11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77334" y="1538655"/>
            <a:ext cx="8596668" cy="4502708"/>
          </a:xfrm>
        </p:spPr>
        <p:txBody>
          <a:bodyPr/>
          <a:lstStyle/>
          <a:p>
            <a:r>
              <a:rPr lang="zh-CN" altLang="en-US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二是合理使用信用卡</a:t>
            </a:r>
            <a:r>
              <a:rPr lang="zh-CN" altLang="en-US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en-US" altLang="zh-CN" b="1" dirty="0" smtClean="0">
              <a:solidFill>
                <a:schemeClr val="accent5">
                  <a:lumMod val="60000"/>
                  <a:lumOff val="4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buNone/>
            </a:pPr>
            <a:r>
              <a:rPr lang="zh-CN" altLang="en-US" dirty="0" smtClean="0">
                <a:solidFill>
                  <a:schemeClr val="accent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信用卡</a:t>
            </a:r>
            <a:r>
              <a:rPr lang="zh-CN" altLang="en-US" dirty="0">
                <a:solidFill>
                  <a:schemeClr val="accent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如有欠款或拖欠年费情况，会产生息费成本，也可能影响个人征信。消费者在申请、使用信用卡时，应充分了解信用卡计结息规则、账单日期、年费</a:t>
            </a:r>
            <a:r>
              <a:rPr lang="en-US" altLang="zh-CN" dirty="0">
                <a:solidFill>
                  <a:schemeClr val="accent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/</a:t>
            </a:r>
            <a:r>
              <a:rPr lang="zh-CN" altLang="en-US" dirty="0">
                <a:solidFill>
                  <a:schemeClr val="accent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违约金收取方式等信用卡相关信息。信用卡分期还款和最低还款方式可以暂时缓解压力，但也会产生相应的费用和利息，消费者应当合理选择信用卡分期还款或最低还款方式，避免信用卡逾期。</a:t>
            </a:r>
          </a:p>
          <a:p>
            <a:endParaRPr lang="zh-CN" altLang="en-US" dirty="0">
              <a:solidFill>
                <a:schemeClr val="accent2">
                  <a:lumMod val="7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三是要树立理性消费观念</a:t>
            </a:r>
            <a:r>
              <a:rPr lang="zh-CN" altLang="en-US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en-US" altLang="zh-CN" b="1" dirty="0" smtClean="0">
              <a:solidFill>
                <a:schemeClr val="accent5">
                  <a:lumMod val="60000"/>
                  <a:lumOff val="4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indent="0">
              <a:buNone/>
            </a:pPr>
            <a:r>
              <a:rPr lang="zh-CN" altLang="en-US" dirty="0" smtClean="0">
                <a:solidFill>
                  <a:schemeClr val="accent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在</a:t>
            </a:r>
            <a:r>
              <a:rPr lang="zh-CN" altLang="en-US" dirty="0">
                <a:solidFill>
                  <a:schemeClr val="accent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使用信用卡消费时，消费者应合理规划资金，做好个人或家庭资金安排和管理。考虑自身实际需求、收支状况理性消费，坚持“量入为出”的科学消费观念，做好个人或家庭财务统筹，防止因为过度消费而影响日常生活。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15023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5000">
        <p:fade/>
      </p:transition>
    </mc:Choice>
    <mc:Fallback xmlns="">
      <p:transition spd="med" advTm="2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729582" y="2793218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zh-CN" altLang="en-US" sz="7200" b="1" smtClean="0">
                <a:solidFill>
                  <a:schemeClr val="accent4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谢谢！</a:t>
            </a:r>
            <a:endParaRPr lang="zh-CN" altLang="en-US" sz="7200" b="1" dirty="0">
              <a:solidFill>
                <a:schemeClr val="accent4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931" y="286629"/>
            <a:ext cx="3745523" cy="649224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635" y="6138558"/>
            <a:ext cx="4076912" cy="520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210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000">
        <p:fade/>
      </p:transition>
    </mc:Choice>
    <mc:Fallback xmlns="">
      <p:transition spd="med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1634" y="2672861"/>
            <a:ext cx="8596668" cy="1820007"/>
          </a:xfrm>
        </p:spPr>
        <p:txBody>
          <a:bodyPr>
            <a:normAutofit/>
          </a:bodyPr>
          <a:lstStyle/>
          <a:p>
            <a:pPr algn="ctr" defTabSz="914400">
              <a:lnSpc>
                <a:spcPct val="85000"/>
              </a:lnSpc>
            </a:pPr>
            <a:r>
              <a:rPr lang="zh-CN" altLang="en-US" sz="6600" b="1" spc="-50" dirty="0">
                <a:solidFill>
                  <a:schemeClr val="accent4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二</a:t>
            </a:r>
            <a:r>
              <a:rPr lang="zh-CN" altLang="en-US" sz="6600" b="1" spc="-50" dirty="0" smtClean="0">
                <a:solidFill>
                  <a:schemeClr val="accent4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、个人信息保护</a:t>
            </a:r>
            <a:endParaRPr lang="zh-CN" altLang="en-US" sz="6600" b="1" spc="-50" dirty="0">
              <a:solidFill>
                <a:schemeClr val="accent4"/>
              </a:solidFill>
              <a:effectLst>
                <a:outerShdw blurRad="50800" dist="38100" dir="2700000" algn="tl">
                  <a:srgbClr val="000000">
                    <a:alpha val="40000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22485" cy="1122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812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872" y="0"/>
            <a:ext cx="9325708" cy="6858000"/>
          </a:xfr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14" y="0"/>
            <a:ext cx="965363" cy="896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60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2000">
        <p:fade/>
      </p:transition>
    </mc:Choice>
    <mc:Fallback xmlns="">
      <p:transition spd="med" advTm="2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23519" y="2804746"/>
            <a:ext cx="8596668" cy="1820007"/>
          </a:xfrm>
        </p:spPr>
        <p:txBody>
          <a:bodyPr>
            <a:normAutofit/>
          </a:bodyPr>
          <a:lstStyle/>
          <a:p>
            <a:pPr algn="ctr" defTabSz="914400">
              <a:lnSpc>
                <a:spcPct val="85000"/>
              </a:lnSpc>
            </a:pPr>
            <a:r>
              <a:rPr lang="zh-CN" altLang="en-US" sz="6600" b="1" spc="-50" dirty="0">
                <a:solidFill>
                  <a:schemeClr val="accent4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三</a:t>
            </a:r>
            <a:r>
              <a:rPr lang="zh-CN" altLang="en-US" sz="6600" b="1" spc="-50" dirty="0" smtClean="0">
                <a:solidFill>
                  <a:schemeClr val="accent4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  <a:r>
              <a:rPr lang="zh-CN" altLang="en-US" sz="6600" b="1" spc="-50" dirty="0">
                <a:solidFill>
                  <a:schemeClr val="accent4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反洗钱知识宣传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" y="0"/>
            <a:ext cx="1122485" cy="1122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039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98022" y="183008"/>
            <a:ext cx="10596248" cy="61555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28600"/>
            <a:r>
              <a:rPr lang="en-US" altLang="zh-CN" sz="2800" b="1" kern="1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Q1</a:t>
            </a:r>
            <a:r>
              <a:rPr lang="zh-CN" altLang="zh-CN" sz="2800" b="1" kern="1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：什么是保险洗钱</a:t>
            </a:r>
            <a:r>
              <a:rPr lang="en-US" altLang="zh-CN" sz="2800" b="1" kern="1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?</a:t>
            </a:r>
            <a:endParaRPr lang="zh-CN" altLang="zh-CN" sz="2800" b="1" kern="1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"/>
            </a:pPr>
            <a:endParaRPr lang="en-US" altLang="zh-CN" kern="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"/>
            </a:pPr>
            <a:r>
              <a:rPr lang="zh-CN" altLang="zh-CN" sz="2000" kern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指</a:t>
            </a:r>
            <a:r>
              <a:rPr lang="zh-CN" altLang="zh-CN" sz="2000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犯罪</a:t>
            </a:r>
            <a:r>
              <a:rPr lang="zh-CN" altLang="zh-CN" sz="2000" kern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分子将非法所得</a:t>
            </a:r>
            <a:r>
              <a:rPr lang="zh-CN" altLang="en-US" sz="2000" kern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、非法</a:t>
            </a:r>
            <a:r>
              <a:rPr lang="zh-CN" altLang="zh-CN" sz="2000" kern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收益</a:t>
            </a:r>
            <a:r>
              <a:rPr lang="zh-CN" altLang="en-US" sz="2000" kern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投入</a:t>
            </a:r>
            <a:r>
              <a:rPr lang="zh-CN" altLang="zh-CN" sz="2000" kern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保险市场</a:t>
            </a:r>
            <a:r>
              <a:rPr lang="zh-CN" altLang="en-US" sz="2000" kern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，通过利用</a:t>
            </a:r>
            <a:r>
              <a:rPr lang="zh-CN" altLang="zh-CN" sz="2000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投保、退</a:t>
            </a:r>
            <a:r>
              <a:rPr lang="zh-CN" altLang="zh-CN" sz="2000" kern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保、理赔等</a:t>
            </a:r>
            <a:r>
              <a:rPr lang="zh-CN" altLang="en-US" sz="2000" kern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交易</a:t>
            </a:r>
            <a:r>
              <a:rPr lang="zh-CN" altLang="zh-CN" sz="2000" kern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方式来掩饰</a:t>
            </a:r>
            <a:r>
              <a:rPr lang="zh-CN" altLang="en-US" sz="2000" kern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和</a:t>
            </a:r>
            <a:r>
              <a:rPr lang="zh-CN" altLang="zh-CN" sz="2000" kern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隐瞒其</a:t>
            </a:r>
            <a:r>
              <a:rPr lang="zh-CN" altLang="en-US" sz="2000" kern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资金的</a:t>
            </a:r>
            <a:r>
              <a:rPr lang="zh-CN" altLang="zh-CN" sz="2000" kern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来源</a:t>
            </a:r>
            <a:r>
              <a:rPr lang="zh-CN" altLang="zh-CN" sz="2000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或性质</a:t>
            </a:r>
            <a:r>
              <a:rPr lang="zh-CN" altLang="zh-CN" sz="2000" kern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zh-CN" altLang="en-US" sz="2000" kern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最终将洗清的</a:t>
            </a:r>
            <a:r>
              <a:rPr lang="zh-CN" altLang="zh-CN" sz="2000" kern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非法所得</a:t>
            </a:r>
            <a:r>
              <a:rPr lang="zh-CN" altLang="en-US" sz="2000" kern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冠</a:t>
            </a:r>
            <a:r>
              <a:rPr lang="zh-CN" altLang="en-US" sz="2000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上</a:t>
            </a:r>
            <a:r>
              <a:rPr lang="zh-CN" altLang="en-US" sz="2000" kern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“合法”的帽子，</a:t>
            </a:r>
            <a:r>
              <a:rPr lang="zh-CN" altLang="zh-CN" sz="2000" kern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以</a:t>
            </a:r>
            <a:r>
              <a:rPr lang="zh-CN" altLang="zh-CN" sz="2000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逃避法律法规制裁</a:t>
            </a:r>
            <a:r>
              <a:rPr lang="zh-CN" altLang="zh-CN" sz="2000" kern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  <a:endParaRPr lang="en-US" altLang="zh-CN" sz="2000" kern="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228600"/>
            <a:endParaRPr lang="zh-CN" altLang="zh-CN" kern="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228600"/>
            <a:r>
              <a:rPr lang="en-US" altLang="zh-CN" sz="2800" b="1" kern="1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Q2</a:t>
            </a:r>
            <a:r>
              <a:rPr lang="zh-CN" altLang="zh-CN" sz="2800" b="1" kern="1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：洗钱有何危害？</a:t>
            </a:r>
            <a:endParaRPr lang="zh-CN" altLang="zh-CN" sz="2800" b="1" kern="1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"/>
            </a:pPr>
            <a:endParaRPr lang="en-US" altLang="zh-CN" kern="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"/>
            </a:pPr>
            <a:r>
              <a:rPr lang="zh-CN" altLang="en-US" sz="2000" kern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洗钱</a:t>
            </a:r>
            <a:r>
              <a:rPr lang="zh-CN" altLang="en-US" sz="2000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可以使</a:t>
            </a:r>
            <a:r>
              <a:rPr lang="zh-CN" altLang="zh-CN" sz="2000" kern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不法分子</a:t>
            </a:r>
            <a:r>
              <a:rPr lang="zh-CN" altLang="zh-CN" sz="2000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的非法资金得到转移、掩饰、非法占有，从而</a:t>
            </a:r>
            <a:r>
              <a:rPr lang="zh-CN" altLang="zh-CN" sz="2000" kern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进一步</a:t>
            </a:r>
            <a:r>
              <a:rPr lang="zh-CN" altLang="en-US" sz="2000" kern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的</a:t>
            </a:r>
            <a:r>
              <a:rPr lang="zh-CN" altLang="zh-CN" sz="2000" kern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：</a:t>
            </a:r>
            <a:endParaRPr lang="zh-CN" altLang="zh-CN" sz="2000" kern="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"/>
            </a:pPr>
            <a:r>
              <a:rPr lang="zh-CN" altLang="zh-CN" sz="2000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助长刑事犯罪、涉恐活动等，威胁国家</a:t>
            </a:r>
            <a:r>
              <a:rPr lang="zh-CN" altLang="zh-CN" sz="2000" kern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安全</a:t>
            </a:r>
            <a:r>
              <a:rPr lang="zh-CN" altLang="en-US" sz="2000" kern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endParaRPr lang="zh-CN" altLang="zh-CN" sz="2000" kern="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"/>
            </a:pPr>
            <a:r>
              <a:rPr lang="zh-CN" altLang="zh-CN" sz="2000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危害金融体系，市场机制运作和公平</a:t>
            </a:r>
            <a:r>
              <a:rPr lang="zh-CN" altLang="zh-CN" sz="2000" kern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竞争</a:t>
            </a:r>
            <a:r>
              <a:rPr lang="zh-CN" altLang="en-US" sz="2000" kern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endParaRPr lang="zh-CN" altLang="zh-CN" sz="2000" kern="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"/>
            </a:pPr>
            <a:r>
              <a:rPr lang="zh-CN" altLang="zh-CN" sz="2000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助长和滋生腐败，破坏社会、国家稳定</a:t>
            </a:r>
            <a:r>
              <a:rPr lang="zh-CN" altLang="zh-CN" sz="2000" kern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  <a:endParaRPr lang="en-US" altLang="zh-CN" sz="2000" kern="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228600"/>
            <a:endParaRPr lang="zh-CN" altLang="zh-CN" kern="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228600"/>
            <a:r>
              <a:rPr lang="en-US" altLang="zh-CN" sz="2800" b="1" kern="1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Q3</a:t>
            </a:r>
            <a:r>
              <a:rPr lang="zh-CN" altLang="zh-CN" sz="2800" b="1" kern="1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：为何需要进行反洗钱？</a:t>
            </a:r>
            <a:endParaRPr lang="zh-CN" altLang="zh-CN" sz="2800" b="1" kern="1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"/>
            </a:pPr>
            <a:endParaRPr lang="en-US" altLang="zh-CN" kern="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"/>
            </a:pPr>
            <a:r>
              <a:rPr lang="zh-CN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近年，走私、贪腐、诈骗、毒品等上游</a:t>
            </a:r>
            <a:r>
              <a:rPr lang="zh-CN" alt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犯罪仍处于高位，</a:t>
            </a:r>
            <a:r>
              <a:rPr lang="zh-CN" altLang="zh-CN" sz="2000" kern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预防</a:t>
            </a:r>
            <a:r>
              <a:rPr lang="zh-CN" altLang="zh-CN" sz="2000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和打击洗钱犯罪的目的是遏制其上游犯罪</a:t>
            </a:r>
            <a:r>
              <a:rPr lang="zh-CN" altLang="zh-CN" sz="2000" kern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r>
              <a:rPr lang="zh-CN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反逃税、反恐怖融资、跨境异常资金监测、现金管理</a:t>
            </a:r>
            <a:r>
              <a:rPr lang="zh-CN" alt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都是当前反洗</a:t>
            </a:r>
            <a:r>
              <a:rPr lang="zh-CN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钱的重要</a:t>
            </a:r>
            <a:r>
              <a:rPr lang="zh-CN" alt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任务，</a:t>
            </a:r>
            <a:r>
              <a:rPr lang="zh-CN" altLang="zh-CN" sz="2000" kern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也</a:t>
            </a:r>
            <a:r>
              <a:rPr lang="zh-CN" altLang="zh-CN" sz="2000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是落实《国务院办公厅关于完善反洗钱、反恐怖融资、反逃税监管体制机制的意见》的重要措施，</a:t>
            </a:r>
            <a:r>
              <a:rPr lang="zh-CN" altLang="zh-CN" sz="2000" kern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有利于维护</a:t>
            </a:r>
            <a:r>
              <a:rPr lang="zh-CN" altLang="zh-CN" sz="2000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国家安全和金融稳定</a:t>
            </a:r>
            <a:r>
              <a:rPr lang="zh-CN" altLang="zh-CN" sz="2000" kern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  <a:endParaRPr lang="zh-CN" altLang="zh-CN" sz="2000" kern="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339"/>
            <a:ext cx="1122485" cy="1122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898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0">
        <p:fade/>
      </p:transition>
    </mc:Choice>
    <mc:Fallback xmlns="">
      <p:transition spd="med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61703" y="289560"/>
            <a:ext cx="99631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342900">
              <a:buFont typeface="Wingdings" panose="05000000000000000000" pitchFamily="2" charset="2"/>
              <a:buChar char="Ø"/>
            </a:pPr>
            <a:r>
              <a:rPr lang="zh-CN" altLang="zh-CN" sz="3200" b="1" kern="1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什么是</a:t>
            </a:r>
            <a:r>
              <a:rPr lang="zh-CN" altLang="en-US" sz="3200" b="1" kern="1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洗钱罪</a:t>
            </a:r>
            <a:r>
              <a:rPr lang="en-US" altLang="zh-CN" sz="3200" b="1" kern="1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?</a:t>
            </a:r>
            <a:endParaRPr lang="en-US" altLang="zh-CN" sz="3200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03" y="874335"/>
            <a:ext cx="8455180" cy="520524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" y="0"/>
            <a:ext cx="949569" cy="949569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616083" y="6207370"/>
            <a:ext cx="6400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00" dirty="0"/>
              <a:t>截</a:t>
            </a:r>
            <a:r>
              <a:rPr lang="zh-CN" altLang="en-US" sz="1100" dirty="0" smtClean="0"/>
              <a:t>图取自</a:t>
            </a:r>
            <a:r>
              <a:rPr lang="zh-CN" altLang="en-US" sz="1100" dirty="0"/>
              <a:t>人行“加强账户管理，完善三反监管体系”宣传手册</a:t>
            </a:r>
          </a:p>
        </p:txBody>
      </p:sp>
    </p:spTree>
    <p:extLst>
      <p:ext uri="{BB962C8B-B14F-4D97-AF65-F5344CB8AC3E}">
        <p14:creationId xmlns:p14="http://schemas.microsoft.com/office/powerpoint/2010/main" val="1833654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5000">
        <p:fade/>
      </p:transition>
    </mc:Choice>
    <mc:Fallback xmlns="">
      <p:transition spd="med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66932" y="677916"/>
            <a:ext cx="11198431" cy="572464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zh-CN" sz="2800" b="1" kern="1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Q4</a:t>
            </a:r>
            <a:r>
              <a:rPr lang="zh-CN" altLang="zh-CN" sz="2800" b="1" kern="1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：</a:t>
            </a:r>
            <a:r>
              <a:rPr lang="zh-CN" altLang="en-US" sz="2800" b="1" kern="1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目前都有哪些新型</a:t>
            </a:r>
            <a:r>
              <a:rPr lang="zh-CN" altLang="zh-CN" sz="2800" b="1" kern="1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洗钱</a:t>
            </a:r>
            <a:r>
              <a:rPr lang="zh-CN" altLang="en-US" sz="2800" b="1" kern="1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犯罪</a:t>
            </a:r>
            <a:r>
              <a:rPr lang="en-US" altLang="zh-CN" sz="2800" b="1" kern="1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?</a:t>
            </a:r>
            <a:endParaRPr lang="zh-CN" altLang="zh-CN" sz="2800" b="1" kern="1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endParaRPr lang="en-US" altLang="zh-CN" sz="1400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1.</a:t>
            </a:r>
            <a:r>
              <a:rPr lang="zh-CN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新型</a:t>
            </a: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涉外网络传销</a:t>
            </a:r>
            <a:r>
              <a:rPr lang="zh-CN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洗钱</a:t>
            </a:r>
            <a:r>
              <a:rPr lang="en-US" altLang="zh-C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+</a:t>
            </a: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虚拟货币洗钱　</a:t>
            </a:r>
            <a:endParaRPr lang="en-US" altLang="zh-CN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由于</a:t>
            </a:r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</a:rPr>
              <a:t>虚拟货币的交易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匿名且跨境不可追踪等特点，也成为洗钱的高风险领域</a:t>
            </a:r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</a:rPr>
              <a:t>。我国公安在</a:t>
            </a:r>
            <a:r>
              <a:rPr lang="en-US" altLang="zh-CN" dirty="0" smtClean="0">
                <a:latin typeface="宋体" panose="02010600030101010101" pitchFamily="2" charset="-122"/>
                <a:ea typeface="宋体" panose="02010600030101010101" pitchFamily="2" charset="-122"/>
              </a:rPr>
              <a:t>2015</a:t>
            </a:r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</a:rPr>
              <a:t>年破获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了一起新型涉外网络传销</a:t>
            </a:r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</a:rPr>
              <a:t>洗钱案，涉及</a:t>
            </a:r>
            <a:r>
              <a:rPr lang="en-US" altLang="zh-CN" dirty="0" smtClean="0">
                <a:latin typeface="宋体" panose="02010600030101010101" pitchFamily="2" charset="-122"/>
                <a:ea typeface="宋体" panose="02010600030101010101" pitchFamily="2" charset="-122"/>
              </a:rPr>
              <a:t>23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个</a:t>
            </a:r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</a:rPr>
              <a:t>国家的</a:t>
            </a:r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22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万</a:t>
            </a:r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</a:rPr>
              <a:t>名会员，涉案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金额高达</a:t>
            </a:r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5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亿元人民币</a:t>
            </a:r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</a:rPr>
              <a:t>。传销组织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在境外</a:t>
            </a:r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</a:rPr>
              <a:t>搭建网站宣传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投资虚拟货币</a:t>
            </a:r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</a:rPr>
              <a:t>能获取暴利且有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金融信用担保，</a:t>
            </a:r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</a:rPr>
              <a:t>诱惑性极强。投资者缴纳高额注册会费，可转换虚拟货币用于投资、套现等获得高额增值。并且，会员在线下发展会员可获取高额返利，发展越多提成越多。</a:t>
            </a:r>
            <a:endParaRPr lang="en-US" altLang="zh-CN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en-US" altLang="zh-CN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en-US" altLang="zh-C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.</a:t>
            </a: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电商洗钱</a:t>
            </a:r>
          </a:p>
          <a:p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</a:rPr>
              <a:t>随着互联网、第三方支付的发展，其电子支付手段十分便捷，且成本更低，典型表现是虚构电商虚拟交易洗钱。</a:t>
            </a:r>
          </a:p>
          <a:p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</a:rPr>
              <a:t>某案件被告人在</a:t>
            </a:r>
            <a:r>
              <a:rPr lang="en-US" altLang="zh-CN" dirty="0" smtClean="0">
                <a:latin typeface="宋体" panose="02010600030101010101" pitchFamily="2" charset="-122"/>
                <a:ea typeface="宋体" panose="02010600030101010101" pitchFamily="2" charset="-122"/>
              </a:rPr>
              <a:t>2016</a:t>
            </a:r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</a:rPr>
              <a:t>年时买下</a:t>
            </a:r>
            <a:r>
              <a:rPr lang="en-US" altLang="zh-CN" dirty="0" smtClean="0">
                <a:latin typeface="宋体" panose="02010600030101010101" pitchFamily="2" charset="-122"/>
                <a:ea typeface="宋体" panose="02010600030101010101" pitchFamily="2" charset="-122"/>
              </a:rPr>
              <a:t>4</a:t>
            </a:r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</a:rPr>
              <a:t>个电商店铺用于洗钱，每个店铺设置一个</a:t>
            </a:r>
            <a:r>
              <a:rPr lang="en-US" altLang="zh-CN" dirty="0" smtClean="0">
                <a:latin typeface="宋体" panose="02010600030101010101" pitchFamily="2" charset="-122"/>
                <a:ea typeface="宋体" panose="02010600030101010101" pitchFamily="2" charset="-122"/>
              </a:rPr>
              <a:t>600</a:t>
            </a:r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</a:rPr>
              <a:t>元的商品，非法获得资金在流入店铺对公账户后再联络取钱手取现，并给予</a:t>
            </a:r>
            <a:r>
              <a:rPr lang="en-US" altLang="zh-CN" dirty="0" smtClean="0">
                <a:latin typeface="宋体" panose="02010600030101010101" pitchFamily="2" charset="-122"/>
                <a:ea typeface="宋体" panose="02010600030101010101" pitchFamily="2" charset="-122"/>
              </a:rPr>
              <a:t>10%</a:t>
            </a:r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</a:rPr>
              <a:t>的取现服务费。</a:t>
            </a:r>
            <a:endParaRPr lang="en-US" altLang="zh-CN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en-US" altLang="zh-CN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3.</a:t>
            </a: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非法</a:t>
            </a:r>
            <a:r>
              <a:rPr lang="zh-CN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集资、电信诈骗犯罪</a:t>
            </a:r>
            <a:r>
              <a:rPr lang="en-US" altLang="zh-C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+</a:t>
            </a:r>
            <a:r>
              <a:rPr lang="zh-CN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跨境洗钱</a:t>
            </a:r>
            <a:endParaRPr lang="en-US" altLang="zh-CN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</a:rPr>
              <a:t>近年，非法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集资犯罪风险突出，电信诈骗、银行卡诈骗等犯罪作案手法不断翻新、升级，其犯罪收益与跨境洗钱活动相互交织，借助离岸账户、贸易结算、境外取现以及地下钱庄转移犯罪所得</a:t>
            </a:r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en-US" altLang="zh-CN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en-US" altLang="zh-CN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4.</a:t>
            </a: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特定非金融</a:t>
            </a:r>
            <a:r>
              <a:rPr lang="zh-CN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领域洗钱</a:t>
            </a:r>
            <a:endParaRPr lang="en-US" altLang="zh-C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</a:rPr>
              <a:t>洗钱活动近年开始向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房地产、贵重金属交易、艺术品拍卖、典当等特定非金融领域</a:t>
            </a:r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</a:rPr>
              <a:t>渗透，主要利用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非实名制</a:t>
            </a:r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</a:rPr>
              <a:t>交易、现金交易等方式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洗钱</a:t>
            </a:r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52854" cy="85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859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5000">
        <p:fade/>
      </p:transition>
    </mc:Choice>
    <mc:Fallback xmlns="">
      <p:transition spd="med" advTm="2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平面">
  <a:themeElements>
    <a:clrScheme name="平面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平面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平面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TM02900720[[fn=积分]]</Template>
  <TotalTime>1064</TotalTime>
  <Words>1805</Words>
  <Application>Microsoft Office PowerPoint</Application>
  <PresentationFormat>宽屏</PresentationFormat>
  <Paragraphs>220</Paragraphs>
  <Slides>31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31</vt:i4>
      </vt:variant>
    </vt:vector>
  </HeadingPairs>
  <TitlesOfParts>
    <vt:vector size="47" baseType="lpstr">
      <vt:lpstr>方正姚体</vt:lpstr>
      <vt:lpstr>仿宋_GB2312</vt:lpstr>
      <vt:lpstr>华文新魏</vt:lpstr>
      <vt:lpstr>楷体</vt:lpstr>
      <vt:lpstr>宋体</vt:lpstr>
      <vt:lpstr>Arial</vt:lpstr>
      <vt:lpstr>Calibri</vt:lpstr>
      <vt:lpstr>Calibri Light</vt:lpstr>
      <vt:lpstr>MS Shell Dlg</vt:lpstr>
      <vt:lpstr>Times New Roman</vt:lpstr>
      <vt:lpstr>Trebuchet MS</vt:lpstr>
      <vt:lpstr>Wingdings</vt:lpstr>
      <vt:lpstr>Wingdings 2</vt:lpstr>
      <vt:lpstr>Wingdings 3</vt:lpstr>
      <vt:lpstr>HDOfficeLightV0</vt:lpstr>
      <vt:lpstr>平面</vt:lpstr>
      <vt:lpstr> 金融知识普及月 金融知识进万家 争做理性投资者 争做金融好网民 </vt:lpstr>
      <vt:lpstr>一、保险知识</vt:lpstr>
      <vt:lpstr>PowerPoint 演示文稿</vt:lpstr>
      <vt:lpstr>二、个人信息保护</vt:lpstr>
      <vt:lpstr>PowerPoint 演示文稿</vt:lpstr>
      <vt:lpstr>三、反洗钱知识宣传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四、反保险欺诈</vt:lpstr>
      <vt:lpstr>保险欺诈的定义 </vt:lpstr>
      <vt:lpstr>PowerPoint 演示文稿</vt:lpstr>
      <vt:lpstr>PowerPoint 演示文稿</vt:lpstr>
      <vt:lpstr>PowerPoint 演示文稿</vt:lpstr>
      <vt:lpstr>PowerPoint 演示文稿</vt:lpstr>
      <vt:lpstr>五、防范非法集资</vt:lpstr>
      <vt:lpstr>Part1： 如何防范非法集资？ 首先，您需要了解非法集资</vt:lpstr>
      <vt:lpstr>PowerPoint 演示文稿</vt:lpstr>
      <vt:lpstr>Part2： 时刻保持警惕和头脑清醒 “守住钱袋子、护好幸福家”</vt:lpstr>
      <vt:lpstr>PowerPoint 演示文稿</vt:lpstr>
      <vt:lpstr>PowerPoint 演示文稿</vt:lpstr>
      <vt:lpstr>Part3： 自觉远离非法集资 切勿实施及参与非法集资 </vt:lpstr>
      <vt:lpstr>PowerPoint 演示文稿</vt:lpstr>
      <vt:lpstr>PowerPoint 演示文稿</vt:lpstr>
      <vt:lpstr>PowerPoint 演示文稿</vt:lpstr>
      <vt:lpstr>六、理性借贷并合理使用信用卡</vt:lpstr>
      <vt:lpstr>PowerPoint 演示文稿</vt:lpstr>
      <vt:lpstr>PowerPoint 演示文稿</vt:lpstr>
      <vt:lpstr>谢谢！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zhuchenye</dc:creator>
  <cp:lastModifiedBy>jiaochen</cp:lastModifiedBy>
  <cp:revision>83</cp:revision>
  <cp:lastPrinted>2019-11-05T08:24:14Z</cp:lastPrinted>
  <dcterms:created xsi:type="dcterms:W3CDTF">2019-11-04T06:19:15Z</dcterms:created>
  <dcterms:modified xsi:type="dcterms:W3CDTF">2020-09-08T03:28:50Z</dcterms:modified>
</cp:coreProperties>
</file>